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399" r:id="rId2"/>
    <p:sldId id="400" r:id="rId3"/>
    <p:sldId id="401" r:id="rId4"/>
    <p:sldId id="398" r:id="rId5"/>
    <p:sldId id="259" r:id="rId6"/>
    <p:sldId id="260" r:id="rId7"/>
    <p:sldId id="295" r:id="rId8"/>
    <p:sldId id="273" r:id="rId9"/>
    <p:sldId id="300" r:id="rId10"/>
    <p:sldId id="301" r:id="rId11"/>
    <p:sldId id="299" r:id="rId12"/>
    <p:sldId id="305" r:id="rId13"/>
    <p:sldId id="308" r:id="rId14"/>
    <p:sldId id="281" r:id="rId15"/>
    <p:sldId id="282" r:id="rId16"/>
    <p:sldId id="283" r:id="rId17"/>
    <p:sldId id="284" r:id="rId18"/>
    <p:sldId id="285" r:id="rId19"/>
    <p:sldId id="288" r:id="rId20"/>
    <p:sldId id="291" r:id="rId21"/>
    <p:sldId id="292" r:id="rId22"/>
    <p:sldId id="306" r:id="rId23"/>
    <p:sldId id="307" r:id="rId24"/>
    <p:sldId id="310" r:id="rId25"/>
    <p:sldId id="314" r:id="rId26"/>
    <p:sldId id="312" r:id="rId27"/>
    <p:sldId id="313" r:id="rId28"/>
    <p:sldId id="315" r:id="rId29"/>
    <p:sldId id="320" r:id="rId30"/>
    <p:sldId id="387" r:id="rId31"/>
    <p:sldId id="386" r:id="rId32"/>
    <p:sldId id="322" r:id="rId33"/>
    <p:sldId id="326" r:id="rId34"/>
    <p:sldId id="336" r:id="rId35"/>
    <p:sldId id="337" r:id="rId36"/>
    <p:sldId id="365" r:id="rId37"/>
    <p:sldId id="367" r:id="rId38"/>
    <p:sldId id="369" r:id="rId39"/>
    <p:sldId id="388" r:id="rId40"/>
    <p:sldId id="389" r:id="rId41"/>
    <p:sldId id="390" r:id="rId42"/>
    <p:sldId id="391" r:id="rId43"/>
    <p:sldId id="392" r:id="rId44"/>
    <p:sldId id="393" r:id="rId45"/>
    <p:sldId id="39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3" autoAdjust="0"/>
    <p:restoredTop sz="94607" autoAdjust="0"/>
  </p:normalViewPr>
  <p:slideViewPr>
    <p:cSldViewPr>
      <p:cViewPr varScale="1">
        <p:scale>
          <a:sx n="81" d="100"/>
          <a:sy n="81" d="100"/>
        </p:scale>
        <p:origin x="-10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AB5E85-1036-4BCD-92EE-CB68B6F224F6}" type="datetimeFigureOut">
              <a:rPr lang="en-US" smtClean="0"/>
              <a:pPr/>
              <a:t>4/1/2020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BD50D00-96F7-4462-AE98-3EA52EA4AA1D}"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0F032B-E8E6-43E4-9F35-4117255730B7}" type="datetimeFigureOut">
              <a:rPr lang="en-US" smtClean="0"/>
              <a:pPr/>
              <a:t>4/1/2020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3CEC31-7B44-4307-ABB2-32EE90A4229F}" type="slidenum">
              <a:rPr lang="en-US" smtClean="0"/>
              <a:pPr/>
              <a:t>‹#›</a:t>
            </a:fld>
            <a:endParaRPr lang="en-US"/>
          </a:p>
        </p:txBody>
      </p:sp>
    </p:spTree>
    <p:extLst>
      <p:ext uri="{BB962C8B-B14F-4D97-AF65-F5344CB8AC3E}">
        <p14:creationId xmlns:p14="http://schemas.microsoft.com/office/powerpoint/2010/main" xmlns="" val="201622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3CEC31-7B44-4307-ABB2-32EE90A4229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8" name="Shape 3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0" name="Shape 3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2" name="Shape 3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949E734-1118-4EF1-92DA-86D40B678F4A}" type="datetime1">
              <a:rPr lang="en-US" smtClean="0"/>
              <a:pPr/>
              <a:t>4/1/2020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A6D723-484D-42DD-919D-5B31A2872997}"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DDD9CA-7E6A-4DAC-A58B-B2F59D2A2255}"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C6B4C69-50F4-4A36-8306-354F83C8DDAA}" type="datetime1">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27C682A7-FC9B-488B-83D9-FA2170DD4583}" type="datetime1">
              <a:rPr lang="en-US" smtClean="0"/>
              <a:pPr/>
              <a:t>4/1/2020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C6F2851-3C34-486A-8114-97C23DC02E7E}" type="datetime1">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35F4B00-667A-4C3F-B86F-723A0762E83D}" type="datetime1">
              <a:rPr lang="en-US" smtClean="0"/>
              <a:pPr/>
              <a:t>4/1/2020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C85F58-ABB4-4F71-99B4-D616A6A25205}" type="datetime1">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AE4725B-CBA9-42AD-B8EF-A59C4CF07F86}" type="datetime1">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4585263-0EDD-4E84-B03C-0A9CC1147B3D}" type="datetime1">
              <a:rPr lang="en-US" smtClean="0"/>
              <a:pPr/>
              <a:t>4/1/2020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C2EBC1C-862F-4FC6-890A-1D85D0AFC54F}" type="datetime1">
              <a:rPr lang="en-US" smtClean="0"/>
              <a:pPr/>
              <a:t>4/1/2020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B34D49B-F0EE-40FF-A1F9-EC888B54275B}" type="datetime1">
              <a:rPr lang="en-US" smtClean="0"/>
              <a:pPr/>
              <a:t>4/1/2020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77500" lnSpcReduction="20000"/>
          </a:bodyPr>
          <a:lstStyle/>
          <a:p>
            <a:pPr>
              <a:buNone/>
            </a:pPr>
            <a:r>
              <a:rPr lang="en-US" sz="2800" dirty="0" smtClean="0"/>
              <a:t>Chapter 5</a:t>
            </a:r>
          </a:p>
          <a:p>
            <a:pPr>
              <a:buNone/>
            </a:pPr>
            <a:r>
              <a:rPr lang="en-US" sz="4000" dirty="0" smtClean="0"/>
              <a:t>                       </a:t>
            </a:r>
            <a:r>
              <a:rPr lang="en-US" sz="4000" b="1" dirty="0" smtClean="0"/>
              <a:t>Plant Steroids</a:t>
            </a:r>
          </a:p>
          <a:p>
            <a:pPr>
              <a:buNone/>
            </a:pPr>
            <a:endParaRPr lang="en-US" sz="4000" b="1" dirty="0" smtClean="0"/>
          </a:p>
          <a:p>
            <a:pPr>
              <a:buFont typeface="Wingdings" pitchFamily="2" charset="2"/>
              <a:buChar char="ü"/>
            </a:pPr>
            <a:r>
              <a:rPr lang="en-US" sz="3000" dirty="0" smtClean="0"/>
              <a:t>Introduction</a:t>
            </a:r>
          </a:p>
          <a:p>
            <a:pPr>
              <a:buFont typeface="Wingdings" pitchFamily="2" charset="2"/>
              <a:buChar char="ü"/>
            </a:pPr>
            <a:r>
              <a:rPr lang="en-US" sz="3000" dirty="0" smtClean="0"/>
              <a:t>Bile acids</a:t>
            </a:r>
          </a:p>
          <a:p>
            <a:pPr>
              <a:buFont typeface="Wingdings" pitchFamily="2" charset="2"/>
              <a:buChar char="ü"/>
            </a:pPr>
            <a:r>
              <a:rPr lang="en-US" sz="3000" dirty="0" smtClean="0"/>
              <a:t>Plant sterols</a:t>
            </a:r>
          </a:p>
          <a:p>
            <a:pPr>
              <a:buFont typeface="Wingdings" pitchFamily="2" charset="2"/>
              <a:buChar char="ü"/>
            </a:pPr>
            <a:r>
              <a:rPr lang="en-US" sz="3000" dirty="0" smtClean="0"/>
              <a:t>Steroidal </a:t>
            </a:r>
            <a:r>
              <a:rPr lang="en-US" sz="3000" dirty="0" err="1" smtClean="0"/>
              <a:t>sapogenins</a:t>
            </a:r>
            <a:endParaRPr lang="en-US" sz="3000" dirty="0" smtClean="0"/>
          </a:p>
          <a:p>
            <a:pPr>
              <a:buFont typeface="Wingdings" pitchFamily="2" charset="2"/>
              <a:buChar char="ü"/>
            </a:pPr>
            <a:r>
              <a:rPr lang="en-US" sz="3000" dirty="0" smtClean="0"/>
              <a:t>Steroidal hormones</a:t>
            </a:r>
          </a:p>
          <a:p>
            <a:pPr>
              <a:buFont typeface="Wingdings" pitchFamily="2" charset="2"/>
              <a:buChar char="ü"/>
            </a:pPr>
            <a:r>
              <a:rPr lang="en-US" sz="3000" dirty="0" err="1" smtClean="0"/>
              <a:t>Withanolides</a:t>
            </a:r>
            <a:endParaRPr lang="en-US" sz="3000" dirty="0" smtClean="0"/>
          </a:p>
          <a:p>
            <a:pPr>
              <a:buFont typeface="Wingdings" pitchFamily="2" charset="2"/>
              <a:buChar char="ü"/>
            </a:pPr>
            <a:r>
              <a:rPr lang="en-US" sz="3000" dirty="0" err="1" smtClean="0"/>
              <a:t>Ecdysons</a:t>
            </a:r>
            <a:endParaRPr lang="en-US" sz="3000" dirty="0" smtClean="0"/>
          </a:p>
          <a:p>
            <a:pPr>
              <a:buNone/>
            </a:pPr>
            <a:endParaRPr lang="en-US" sz="3000" dirty="0" smtClean="0"/>
          </a:p>
          <a:p>
            <a:pPr>
              <a:buNone/>
            </a:pPr>
            <a:r>
              <a:rPr lang="en-US" sz="3000" dirty="0" smtClean="0"/>
              <a:t>                                                                                                     </a:t>
            </a:r>
            <a:fld id="{3B01F696-511C-4745-A2B6-2586DE246AED}" type="slidenum">
              <a:rPr lang="en-US" sz="3000" smtClean="0"/>
              <a:pPr>
                <a:buNone/>
              </a:pPr>
              <a:t>1</a:t>
            </a:fld>
            <a:endParaRPr lang="en-US" sz="3000" dirty="0" smtClean="0"/>
          </a:p>
          <a:p>
            <a:pPr>
              <a:buFont typeface="Wingdings" pitchFamily="2" charset="2"/>
              <a:buChar char="ü"/>
            </a:pP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305800" cy="715962"/>
          </a:xfrm>
        </p:spPr>
        <p:txBody>
          <a:bodyPr/>
          <a:lstStyle/>
          <a:p>
            <a:r>
              <a:rPr lang="en-US" sz="4000" dirty="0"/>
              <a:t>Common name </a:t>
            </a:r>
          </a:p>
        </p:txBody>
      </p:sp>
      <p:sp>
        <p:nvSpPr>
          <p:cNvPr id="14339" name="Rectangle 3"/>
          <p:cNvSpPr>
            <a:spLocks noGrp="1" noChangeArrowheads="1"/>
          </p:cNvSpPr>
          <p:nvPr>
            <p:ph type="body" idx="1"/>
          </p:nvPr>
        </p:nvSpPr>
        <p:spPr>
          <a:xfrm>
            <a:off x="228600" y="1143000"/>
            <a:ext cx="8503920" cy="5489448"/>
          </a:xfrm>
        </p:spPr>
        <p:txBody>
          <a:bodyPr>
            <a:normAutofit lnSpcReduction="10000"/>
          </a:bodyPr>
          <a:lstStyle/>
          <a:p>
            <a:pPr algn="just">
              <a:lnSpc>
                <a:spcPct val="150000"/>
              </a:lnSpc>
            </a:pPr>
            <a:r>
              <a:rPr lang="en-US" sz="2400" dirty="0"/>
              <a:t>Bile acids with 24 carbon atoms in the skeleton will </a:t>
            </a:r>
            <a:r>
              <a:rPr lang="en-US" sz="2400" dirty="0" smtClean="0"/>
              <a:t>be termed </a:t>
            </a:r>
            <a:r>
              <a:rPr lang="en-US" sz="2400" dirty="0" err="1"/>
              <a:t>cholanoic</a:t>
            </a:r>
            <a:r>
              <a:rPr lang="en-US" sz="2400" dirty="0"/>
              <a:t> acids (or </a:t>
            </a:r>
            <a:r>
              <a:rPr lang="en-US" sz="2400" dirty="0" err="1"/>
              <a:t>cholanoates</a:t>
            </a:r>
            <a:r>
              <a:rPr lang="en-US" sz="2400" dirty="0"/>
              <a:t>) and </a:t>
            </a:r>
            <a:r>
              <a:rPr lang="en-US" sz="2400" dirty="0" smtClean="0"/>
              <a:t>are designated </a:t>
            </a:r>
            <a:r>
              <a:rPr lang="en-US" sz="2400" dirty="0"/>
              <a:t>C24 bile acids. </a:t>
            </a:r>
            <a:endParaRPr lang="en-US" sz="2400" dirty="0" smtClean="0"/>
          </a:p>
          <a:p>
            <a:pPr algn="just">
              <a:lnSpc>
                <a:spcPct val="150000"/>
              </a:lnSpc>
            </a:pPr>
            <a:r>
              <a:rPr lang="en-US" sz="2400" dirty="0" smtClean="0"/>
              <a:t>Bile </a:t>
            </a:r>
            <a:r>
              <a:rPr lang="en-US" sz="2400" dirty="0"/>
              <a:t>acids with 27 </a:t>
            </a:r>
            <a:r>
              <a:rPr lang="en-US" sz="2400" dirty="0" smtClean="0"/>
              <a:t>carbon atoms </a:t>
            </a:r>
            <a:r>
              <a:rPr lang="en-US" sz="2400" dirty="0"/>
              <a:t>will be termed </a:t>
            </a:r>
            <a:r>
              <a:rPr lang="en-US" sz="2400" dirty="0" err="1"/>
              <a:t>cholestanoic</a:t>
            </a:r>
            <a:r>
              <a:rPr lang="en-US" sz="2400" dirty="0"/>
              <a:t> acids (</a:t>
            </a:r>
            <a:r>
              <a:rPr lang="en-US" sz="2400" dirty="0" err="1"/>
              <a:t>cholestanoates</a:t>
            </a:r>
            <a:r>
              <a:rPr lang="en-US" sz="2400" dirty="0"/>
              <a:t>) and are designated C27 bile acids. </a:t>
            </a:r>
          </a:p>
          <a:p>
            <a:pPr algn="just">
              <a:lnSpc>
                <a:spcPct val="150000"/>
              </a:lnSpc>
            </a:pPr>
            <a:r>
              <a:rPr lang="en-US" sz="2400" dirty="0"/>
              <a:t>Each of these two major classes of bile acids can </a:t>
            </a:r>
            <a:r>
              <a:rPr lang="en-US" sz="2400" dirty="0" smtClean="0"/>
              <a:t>be modified </a:t>
            </a:r>
            <a:r>
              <a:rPr lang="en-US" sz="2400" dirty="0"/>
              <a:t>by nor or </a:t>
            </a:r>
            <a:r>
              <a:rPr lang="en-US" sz="2400" dirty="0" err="1"/>
              <a:t>dinor</a:t>
            </a:r>
            <a:r>
              <a:rPr lang="en-US" sz="2400" dirty="0"/>
              <a:t> . </a:t>
            </a:r>
            <a:endParaRPr lang="en-US" sz="2400" dirty="0" smtClean="0"/>
          </a:p>
          <a:p>
            <a:pPr algn="just">
              <a:lnSpc>
                <a:spcPct val="150000"/>
              </a:lnSpc>
            </a:pPr>
            <a:r>
              <a:rPr lang="en-US" sz="2400" dirty="0" smtClean="0"/>
              <a:t>The </a:t>
            </a:r>
            <a:r>
              <a:rPr lang="en-US" sz="2400" dirty="0"/>
              <a:t>C28 and C29 bile acids can be termed homo- and </a:t>
            </a:r>
            <a:r>
              <a:rPr lang="en-US" sz="2400" dirty="0" err="1"/>
              <a:t>dihomocholestanoic</a:t>
            </a:r>
            <a:r>
              <a:rPr lang="en-US" sz="2400" dirty="0"/>
              <a:t> acids, or alternatively.</a:t>
            </a:r>
          </a:p>
          <a:p>
            <a:pPr algn="just">
              <a:lnSpc>
                <a:spcPct val="90000"/>
              </a:lnSpc>
              <a:buFontTx/>
              <a:buNone/>
            </a:pPr>
            <a:r>
              <a:rPr lang="en-US" sz="2400" dirty="0"/>
              <a:t>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xmlns="" val="611471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D:\study\bile\image_preview.png"/>
          <p:cNvPicPr/>
          <p:nvPr/>
        </p:nvPicPr>
        <p:blipFill>
          <a:blip r:embed="rId2" cstate="print"/>
          <a:srcRect/>
          <a:stretch>
            <a:fillRect/>
          </a:stretch>
        </p:blipFill>
        <p:spPr bwMode="auto">
          <a:xfrm>
            <a:off x="304800" y="457200"/>
            <a:ext cx="8458200" cy="57149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a:t>
            </a:r>
            <a:endParaRPr lang="en-US" dirty="0"/>
          </a:p>
        </p:txBody>
      </p:sp>
      <p:sp>
        <p:nvSpPr>
          <p:cNvPr id="3" name="Content Placeholder 2"/>
          <p:cNvSpPr>
            <a:spLocks noGrp="1"/>
          </p:cNvSpPr>
          <p:nvPr>
            <p:ph sz="quarter" idx="1"/>
          </p:nvPr>
        </p:nvSpPr>
        <p:spPr>
          <a:xfrm>
            <a:off x="301752" y="990600"/>
            <a:ext cx="8503920" cy="5638800"/>
          </a:xfrm>
        </p:spPr>
        <p:txBody>
          <a:bodyPr>
            <a:normAutofit fontScale="92500" lnSpcReduction="10000"/>
          </a:bodyPr>
          <a:lstStyle/>
          <a:p>
            <a:pPr algn="just">
              <a:lnSpc>
                <a:spcPct val="150000"/>
              </a:lnSpc>
            </a:pPr>
            <a:r>
              <a:rPr lang="en-US" dirty="0" smtClean="0"/>
              <a:t>Liver cells synthesize primary bile acids (</a:t>
            </a:r>
            <a:r>
              <a:rPr lang="en-US" dirty="0" err="1" smtClean="0"/>
              <a:t>cholic</a:t>
            </a:r>
            <a:r>
              <a:rPr lang="en-US" dirty="0" smtClean="0"/>
              <a:t> acid and </a:t>
            </a:r>
            <a:r>
              <a:rPr lang="en-US" dirty="0" err="1" smtClean="0"/>
              <a:t>chenodeoxycholic</a:t>
            </a:r>
            <a:r>
              <a:rPr lang="en-US" dirty="0" smtClean="0"/>
              <a:t> acid in humans) via </a:t>
            </a:r>
            <a:r>
              <a:rPr lang="en-US" dirty="0" err="1" smtClean="0"/>
              <a:t>cytochrome</a:t>
            </a:r>
            <a:r>
              <a:rPr lang="en-US" dirty="0" smtClean="0"/>
              <a:t> P450 mediated oxidation of cholesterol in a multi-step process. </a:t>
            </a:r>
          </a:p>
          <a:p>
            <a:pPr algn="just">
              <a:lnSpc>
                <a:spcPct val="150000"/>
              </a:lnSpc>
            </a:pPr>
            <a:r>
              <a:rPr lang="en-US" dirty="0" smtClean="0"/>
              <a:t>Prior to secreting any of the bile acids (primary or secondary), liver cells conjugate them with one of two amino acids, </a:t>
            </a:r>
            <a:r>
              <a:rPr lang="en-US" dirty="0" err="1" smtClean="0"/>
              <a:t>glycine</a:t>
            </a:r>
            <a:r>
              <a:rPr lang="en-US" dirty="0" smtClean="0"/>
              <a:t> or </a:t>
            </a:r>
            <a:r>
              <a:rPr lang="en-US" dirty="0" err="1" smtClean="0"/>
              <a:t>taurine</a:t>
            </a:r>
            <a:r>
              <a:rPr lang="en-US" dirty="0" smtClean="0"/>
              <a:t>, to form a total of 8 possible </a:t>
            </a:r>
            <a:r>
              <a:rPr lang="en-US" b="1" dirty="0" smtClean="0"/>
              <a:t>conjugated bile acids</a:t>
            </a:r>
            <a:r>
              <a:rPr lang="en-US" dirty="0" smtClean="0"/>
              <a:t>. These conjugated bile acids are often referred to as </a:t>
            </a:r>
            <a:r>
              <a:rPr lang="en-US" b="1" dirty="0" smtClean="0"/>
              <a:t>bile salts</a:t>
            </a:r>
            <a:r>
              <a:rPr lang="en-US" dirty="0" smtClean="0"/>
              <a:t> because of their physiologically-important acid-base properties. </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sz="quarter" idx="1"/>
          </p:nvPr>
        </p:nvSpPr>
        <p:spPr>
          <a:xfrm>
            <a:off x="301752" y="1066800"/>
            <a:ext cx="8503920" cy="5410200"/>
          </a:xfrm>
        </p:spPr>
        <p:txBody>
          <a:bodyPr>
            <a:normAutofit fontScale="92500"/>
          </a:bodyPr>
          <a:lstStyle/>
          <a:p>
            <a:pPr algn="just">
              <a:lnSpc>
                <a:spcPct val="150000"/>
              </a:lnSpc>
            </a:pPr>
            <a:r>
              <a:rPr lang="en-US" dirty="0" smtClean="0"/>
              <a:t>When these bile salts are secreted into the lumen of the intestine, bacterial partial </a:t>
            </a:r>
            <a:r>
              <a:rPr lang="en-US" dirty="0" err="1" smtClean="0"/>
              <a:t>dehydroxylation</a:t>
            </a:r>
            <a:r>
              <a:rPr lang="en-US" dirty="0" smtClean="0"/>
              <a:t> and removal of the </a:t>
            </a:r>
            <a:r>
              <a:rPr lang="en-US" dirty="0" err="1" smtClean="0"/>
              <a:t>glycine</a:t>
            </a:r>
            <a:r>
              <a:rPr lang="en-US" dirty="0" smtClean="0"/>
              <a:t> and </a:t>
            </a:r>
            <a:r>
              <a:rPr lang="en-US" dirty="0" err="1" smtClean="0"/>
              <a:t>taurine</a:t>
            </a:r>
            <a:r>
              <a:rPr lang="en-US" dirty="0" smtClean="0"/>
              <a:t> groups forms the </a:t>
            </a:r>
            <a:r>
              <a:rPr lang="en-US" b="1" dirty="0" smtClean="0"/>
              <a:t>secondary bile acids</a:t>
            </a:r>
            <a:r>
              <a:rPr lang="en-US" dirty="0" smtClean="0"/>
              <a:t>, </a:t>
            </a:r>
            <a:r>
              <a:rPr lang="en-US" dirty="0" err="1" smtClean="0"/>
              <a:t>deoxycholic</a:t>
            </a:r>
            <a:r>
              <a:rPr lang="en-US" dirty="0" smtClean="0"/>
              <a:t> acid and </a:t>
            </a:r>
            <a:r>
              <a:rPr lang="en-US" dirty="0" err="1" smtClean="0"/>
              <a:t>lithocholic</a:t>
            </a:r>
            <a:r>
              <a:rPr lang="en-US" dirty="0" smtClean="0"/>
              <a:t> acid. </a:t>
            </a:r>
          </a:p>
          <a:p>
            <a:pPr algn="just">
              <a:lnSpc>
                <a:spcPct val="150000"/>
              </a:lnSpc>
            </a:pPr>
            <a:r>
              <a:rPr lang="en-US" dirty="0" err="1" smtClean="0"/>
              <a:t>Cholic</a:t>
            </a:r>
            <a:r>
              <a:rPr lang="en-US" dirty="0" smtClean="0"/>
              <a:t> acid is converted into </a:t>
            </a:r>
            <a:r>
              <a:rPr lang="en-US" dirty="0" err="1" smtClean="0"/>
              <a:t>deoxycholic</a:t>
            </a:r>
            <a:r>
              <a:rPr lang="en-US" dirty="0" smtClean="0"/>
              <a:t> acid and </a:t>
            </a:r>
            <a:r>
              <a:rPr lang="en-US" dirty="0" err="1" smtClean="0"/>
              <a:t>chenodeoxycholic</a:t>
            </a:r>
            <a:r>
              <a:rPr lang="en-US" dirty="0" smtClean="0"/>
              <a:t> acid into </a:t>
            </a:r>
            <a:r>
              <a:rPr lang="en-US" dirty="0" err="1" smtClean="0"/>
              <a:t>lithocholic</a:t>
            </a:r>
            <a:r>
              <a:rPr lang="en-US" dirty="0" smtClean="0"/>
              <a:t> acid.</a:t>
            </a:r>
          </a:p>
          <a:p>
            <a:pPr algn="just">
              <a:lnSpc>
                <a:spcPct val="150000"/>
              </a:lnSpc>
            </a:pPr>
            <a:r>
              <a:rPr lang="en-US" dirty="0" smtClean="0"/>
              <a:t> All four of these bile acids can be taken back up into the blood stream, return to the liver, and be re-secreted in a process known as </a:t>
            </a:r>
            <a:r>
              <a:rPr lang="en-US" dirty="0" err="1" smtClean="0"/>
              <a:t>enterohepatic</a:t>
            </a:r>
            <a:r>
              <a:rPr lang="en-US" dirty="0" smtClean="0"/>
              <a:t> circulation</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Isolation of bile acids from cattle bile </a:t>
            </a:r>
            <a:endParaRPr lang="en-US" b="1" dirty="0"/>
          </a:p>
        </p:txBody>
      </p:sp>
      <p:sp>
        <p:nvSpPr>
          <p:cNvPr id="3" name="Content Placeholder 2"/>
          <p:cNvSpPr>
            <a:spLocks noGrp="1"/>
          </p:cNvSpPr>
          <p:nvPr>
            <p:ph idx="1"/>
          </p:nvPr>
        </p:nvSpPr>
        <p:spPr/>
        <p:txBody>
          <a:bodyPr/>
          <a:lstStyle/>
          <a:p>
            <a:pPr algn="just"/>
            <a:r>
              <a:rPr lang="en-US" dirty="0" smtClean="0"/>
              <a:t>The primary step involves three sequential steps:</a:t>
            </a:r>
          </a:p>
          <a:p>
            <a:pPr marL="514350" indent="-514350" algn="just">
              <a:buFont typeface="+mj-lt"/>
              <a:buAutoNum type="arabicPeriod"/>
            </a:pPr>
            <a:r>
              <a:rPr lang="en-US" dirty="0" smtClean="0"/>
              <a:t>Isolation of mixture of cholic acid and deoxycholic acids</a:t>
            </a:r>
          </a:p>
          <a:p>
            <a:pPr marL="514350" indent="-514350" algn="just">
              <a:buFont typeface="+mj-lt"/>
              <a:buAutoNum type="arabicPeriod"/>
            </a:pPr>
            <a:r>
              <a:rPr lang="en-US" dirty="0" smtClean="0"/>
              <a:t>Purification of cholic acid </a:t>
            </a:r>
          </a:p>
          <a:p>
            <a:pPr marL="514350" indent="-514350" algn="just">
              <a:buFont typeface="+mj-lt"/>
              <a:buAutoNum type="arabicPeriod"/>
            </a:pPr>
            <a:r>
              <a:rPr lang="en-US" dirty="0" smtClean="0"/>
              <a:t>Purification of deoxycholic acid</a:t>
            </a:r>
          </a:p>
          <a:p>
            <a:pPr marL="514350" indent="-514350" algn="just">
              <a:buFont typeface="+mj-lt"/>
              <a:buAutoNum type="arabicPeriod"/>
            </a:pP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xmlns="" val="810925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5029200"/>
          </a:xfrm>
        </p:spPr>
        <p:txBody>
          <a:bodyPr>
            <a:normAutofit fontScale="92500"/>
          </a:bodyPr>
          <a:lstStyle/>
          <a:p>
            <a:pPr marL="0" indent="0" algn="just">
              <a:buNone/>
            </a:pPr>
            <a:r>
              <a:rPr lang="en-US" b="1" dirty="0" smtClean="0"/>
              <a:t>1. Isolation </a:t>
            </a:r>
            <a:r>
              <a:rPr lang="en-US" b="1" dirty="0"/>
              <a:t>of mixture of </a:t>
            </a:r>
            <a:r>
              <a:rPr lang="en-US" b="1" dirty="0" err="1"/>
              <a:t>cholic</a:t>
            </a:r>
            <a:r>
              <a:rPr lang="en-US" b="1" dirty="0"/>
              <a:t> and </a:t>
            </a:r>
            <a:r>
              <a:rPr lang="en-US" b="1" dirty="0" err="1"/>
              <a:t>deoxycholic</a:t>
            </a:r>
            <a:r>
              <a:rPr lang="en-US" b="1" dirty="0"/>
              <a:t> acids</a:t>
            </a:r>
            <a:endParaRPr lang="en-US" dirty="0" smtClean="0"/>
          </a:p>
          <a:p>
            <a:pPr algn="just">
              <a:buFont typeface="Wingdings" pitchFamily="2" charset="2"/>
              <a:buChar char="Ø"/>
            </a:pPr>
            <a:r>
              <a:rPr lang="en-US" dirty="0" smtClean="0"/>
              <a:t>Separating the mixture of cholic acid and deoxycholic acid requires four steps: alkaline hydrolysis, acid precipitation, separation of fatty acids, precipitation of bile acids.</a:t>
            </a:r>
          </a:p>
          <a:p>
            <a:pPr algn="just">
              <a:buNone/>
            </a:pPr>
            <a:r>
              <a:rPr lang="en-US" sz="2800" b="1" dirty="0" smtClean="0"/>
              <a:t> 2. Purification of cholic acid </a:t>
            </a:r>
          </a:p>
          <a:p>
            <a:pPr algn="just">
              <a:buFont typeface="Wingdings" pitchFamily="2" charset="2"/>
              <a:buChar char="Ø"/>
            </a:pPr>
            <a:r>
              <a:rPr lang="en-US" dirty="0" smtClean="0"/>
              <a:t> It starts with separation and crystallization of bulk of the cholic acid. This step includes the purification of the small amount of cholic acid, separated from the mixture of deoxycholic acid and reprecipitated after separation of deoxycholic acid in the form of xylocholeinic acid. </a:t>
            </a:r>
            <a:endParaRPr lang="en-US" dirty="0"/>
          </a:p>
        </p:txBody>
      </p:sp>
      <p:sp>
        <p:nvSpPr>
          <p:cNvPr id="4" name="Title 1"/>
          <p:cNvSpPr txBox="1">
            <a:spLocks/>
          </p:cNvSpPr>
          <p:nvPr/>
        </p:nvSpPr>
        <p:spPr>
          <a:xfrm>
            <a:off x="301752" y="228600"/>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b="1" smtClean="0"/>
              <a:t>Isolation of bile acids from cattle bile </a:t>
            </a:r>
            <a:endParaRPr lang="en-US" b="1"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xmlns="" val="712859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76400"/>
            <a:ext cx="8458200" cy="4800600"/>
          </a:xfrm>
        </p:spPr>
        <p:txBody>
          <a:bodyPr>
            <a:normAutofit lnSpcReduction="10000"/>
          </a:bodyPr>
          <a:lstStyle/>
          <a:p>
            <a:pPr algn="just">
              <a:buFont typeface="Wingdings" pitchFamily="2" charset="2"/>
              <a:buChar char="Ø"/>
            </a:pPr>
            <a:r>
              <a:rPr lang="en-US" dirty="0" smtClean="0"/>
              <a:t>The alkaline ethanolic filtrate, produced by washing the solids mixture of bile acids and recrystallization of cholic acid, contains the entire deoxycholic acid mixed with the remaining amount of </a:t>
            </a:r>
            <a:r>
              <a:rPr lang="en-US" dirty="0" err="1" smtClean="0"/>
              <a:t>cholic</a:t>
            </a:r>
            <a:r>
              <a:rPr lang="en-US" dirty="0" smtClean="0"/>
              <a:t> acid.</a:t>
            </a:r>
          </a:p>
          <a:p>
            <a:pPr marL="0" indent="0" algn="just">
              <a:buNone/>
            </a:pPr>
            <a:r>
              <a:rPr lang="en-US" sz="2800" b="1" dirty="0" smtClean="0"/>
              <a:t>3.Isolation</a:t>
            </a:r>
            <a:r>
              <a:rPr lang="en-US" sz="2800" dirty="0" smtClean="0"/>
              <a:t> </a:t>
            </a:r>
            <a:r>
              <a:rPr lang="en-US" sz="2800" b="1" dirty="0" smtClean="0"/>
              <a:t>of deoxycholic acid</a:t>
            </a:r>
            <a:r>
              <a:rPr lang="en-US" sz="2800" dirty="0" smtClean="0"/>
              <a:t> </a:t>
            </a:r>
          </a:p>
          <a:p>
            <a:pPr algn="just">
              <a:buNone/>
            </a:pPr>
            <a:r>
              <a:rPr lang="en-US" dirty="0" smtClean="0"/>
              <a:t>from such a solution is preformed as follows:</a:t>
            </a:r>
          </a:p>
          <a:p>
            <a:pPr algn="just"/>
            <a:r>
              <a:rPr lang="en-US" dirty="0" smtClean="0"/>
              <a:t>Evaporation of dryness, </a:t>
            </a:r>
            <a:r>
              <a:rPr lang="en-US" dirty="0" err="1" smtClean="0"/>
              <a:t>seperation</a:t>
            </a:r>
            <a:r>
              <a:rPr lang="en-US" dirty="0" smtClean="0"/>
              <a:t> of xylocholeinic acid, </a:t>
            </a:r>
            <a:r>
              <a:rPr lang="en-US" dirty="0" err="1" smtClean="0"/>
              <a:t>reprecipitation</a:t>
            </a:r>
            <a:r>
              <a:rPr lang="en-US" dirty="0" smtClean="0"/>
              <a:t> of xylocholeinic acid, drying of xylocholeinic acid, formation of acetic </a:t>
            </a:r>
            <a:r>
              <a:rPr lang="en-US" dirty="0" err="1" smtClean="0"/>
              <a:t>acid_choeic</a:t>
            </a:r>
            <a:r>
              <a:rPr lang="en-US" dirty="0" smtClean="0"/>
              <a:t> </a:t>
            </a:r>
            <a:r>
              <a:rPr lang="en-US" dirty="0" err="1" smtClean="0"/>
              <a:t>acod</a:t>
            </a:r>
            <a:r>
              <a:rPr lang="en-US" dirty="0" smtClean="0"/>
              <a:t> inclusion complex.</a:t>
            </a:r>
          </a:p>
          <a:p>
            <a:pPr algn="just">
              <a:buNone/>
            </a:pPr>
            <a:r>
              <a:rPr lang="en-US" dirty="0" smtClean="0"/>
              <a:t> </a:t>
            </a:r>
          </a:p>
          <a:p>
            <a:pPr algn="just">
              <a:buFont typeface="Wingdings" pitchFamily="2" charset="2"/>
              <a:buChar char="Ø"/>
            </a:pPr>
            <a:endParaRPr lang="en-US" dirty="0"/>
          </a:p>
        </p:txBody>
      </p:sp>
      <p:sp>
        <p:nvSpPr>
          <p:cNvPr id="4" name="Title 1"/>
          <p:cNvSpPr>
            <a:spLocks noGrp="1"/>
          </p:cNvSpPr>
          <p:nvPr>
            <p:ph type="title"/>
          </p:nvPr>
        </p:nvSpPr>
        <p:spPr>
          <a:xfrm>
            <a:off x="301752" y="228600"/>
            <a:ext cx="8534400" cy="758952"/>
          </a:xfrm>
        </p:spPr>
        <p:txBody>
          <a:bodyPr>
            <a:normAutofit/>
          </a:bodyPr>
          <a:lstStyle/>
          <a:p>
            <a:r>
              <a:rPr lang="en-US" b="1" dirty="0" smtClean="0"/>
              <a:t>Isolation of bile acids from cattle bile </a:t>
            </a:r>
            <a:endParaRPr lang="en-US" b="1"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xmlns="" val="1501024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001-1-1-1.png"/>
          <p:cNvPicPr>
            <a:picLocks noGrp="1" noChangeAspect="1"/>
          </p:cNvPicPr>
          <p:nvPr>
            <p:ph idx="1"/>
          </p:nvPr>
        </p:nvPicPr>
        <p:blipFill rotWithShape="1">
          <a:blip r:embed="rId2" cstate="print">
            <a:extLst>
              <a:ext uri="{BEBA8EAE-BF5A-486C-A8C5-ECC9F3942E4B}">
                <a14:imgProps xmlns:a14="http://schemas.microsoft.com/office/drawing/2010/main" xmlns="">
                  <a14:imgLayer r:embed="rId3">
                    <a14:imgEffect>
                      <a14:colorTemperature colorTemp="5300"/>
                    </a14:imgEffect>
                  </a14:imgLayer>
                </a14:imgProps>
              </a:ext>
            </a:extLst>
          </a:blip>
          <a:srcRect l="5629" t="3436" r="8947"/>
          <a:stretch/>
        </p:blipFill>
        <p:spPr>
          <a:xfrm>
            <a:off x="152400" y="228600"/>
            <a:ext cx="8839200" cy="6400800"/>
          </a:xfrm>
        </p:spPr>
      </p:pic>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xmlns="" val="3491954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001-1-2.png"/>
          <p:cNvPicPr>
            <a:picLocks noGrp="1" noChangeAspect="1"/>
          </p:cNvPicPr>
          <p:nvPr>
            <p:ph idx="1"/>
          </p:nvPr>
        </p:nvPicPr>
        <p:blipFill rotWithShape="1">
          <a:blip r:embed="rId2" cstate="print">
            <a:duotone>
              <a:prstClr val="black"/>
              <a:schemeClr val="accent3">
                <a:tint val="45000"/>
                <a:satMod val="400000"/>
              </a:schemeClr>
            </a:duotone>
          </a:blip>
          <a:srcRect r="19084"/>
          <a:stretch/>
        </p:blipFill>
        <p:spPr>
          <a:xfrm>
            <a:off x="304800" y="228600"/>
            <a:ext cx="8610600" cy="6400800"/>
          </a:xfrm>
        </p:spPr>
      </p:pic>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xmlns="" val="4164217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800" cy="685800"/>
          </a:xfrm>
        </p:spPr>
        <p:txBody>
          <a:bodyPr>
            <a:normAutofit/>
          </a:bodyPr>
          <a:lstStyle/>
          <a:p>
            <a:r>
              <a:rPr lang="en-US" dirty="0" smtClean="0"/>
              <a:t>Function </a:t>
            </a:r>
            <a:endParaRPr lang="en-US" dirty="0"/>
          </a:p>
        </p:txBody>
      </p:sp>
      <p:sp>
        <p:nvSpPr>
          <p:cNvPr id="3" name="Content Placeholder 2"/>
          <p:cNvSpPr>
            <a:spLocks noGrp="1"/>
          </p:cNvSpPr>
          <p:nvPr>
            <p:ph idx="1"/>
          </p:nvPr>
        </p:nvSpPr>
        <p:spPr>
          <a:xfrm>
            <a:off x="381000" y="914400"/>
            <a:ext cx="8305800" cy="5440363"/>
          </a:xfrm>
        </p:spPr>
        <p:txBody>
          <a:bodyPr>
            <a:normAutofit fontScale="92500" lnSpcReduction="20000"/>
          </a:bodyPr>
          <a:lstStyle/>
          <a:p>
            <a:pPr algn="just"/>
            <a:r>
              <a:rPr lang="en-US" b="1" dirty="0" smtClean="0"/>
              <a:t> Fat Digestion and Absorption</a:t>
            </a:r>
            <a:endParaRPr lang="en-US" dirty="0" smtClean="0"/>
          </a:p>
          <a:p>
            <a:pPr algn="just">
              <a:lnSpc>
                <a:spcPct val="120000"/>
              </a:lnSpc>
            </a:pPr>
            <a:r>
              <a:rPr lang="en-US" dirty="0" smtClean="0"/>
              <a:t>Bile </a:t>
            </a:r>
            <a:r>
              <a:rPr lang="en-US" dirty="0"/>
              <a:t>acids are facial </a:t>
            </a:r>
            <a:r>
              <a:rPr lang="en-US" dirty="0" err="1"/>
              <a:t>amphipathic</a:t>
            </a:r>
            <a:r>
              <a:rPr lang="en-US" dirty="0"/>
              <a:t>, </a:t>
            </a:r>
            <a:r>
              <a:rPr lang="en-US" dirty="0" smtClean="0"/>
              <a:t>both </a:t>
            </a:r>
            <a:r>
              <a:rPr lang="en-US" dirty="0"/>
              <a:t>hydrophobic (lipid soluble) and polar (hydrophilic) </a:t>
            </a:r>
            <a:r>
              <a:rPr lang="en-US" dirty="0" smtClean="0"/>
              <a:t>faces.</a:t>
            </a:r>
          </a:p>
          <a:p>
            <a:pPr algn="just">
              <a:lnSpc>
                <a:spcPct val="120000"/>
              </a:lnSpc>
            </a:pPr>
            <a:r>
              <a:rPr lang="en-US" dirty="0" smtClean="0"/>
              <a:t>Their </a:t>
            </a:r>
            <a:r>
              <a:rPr lang="en-US" dirty="0" err="1" smtClean="0"/>
              <a:t>amphipathic</a:t>
            </a:r>
            <a:r>
              <a:rPr lang="en-US" dirty="0" smtClean="0"/>
              <a:t> nature enables bile acids to carry out two important functions</a:t>
            </a:r>
          </a:p>
          <a:p>
            <a:pPr marL="514350" indent="-514350" algn="just">
              <a:lnSpc>
                <a:spcPct val="120000"/>
              </a:lnSpc>
              <a:buNone/>
            </a:pPr>
            <a:r>
              <a:rPr lang="en-US" b="1" dirty="0" smtClean="0"/>
              <a:t>Emulsification of lipid aggregates:</a:t>
            </a:r>
            <a:r>
              <a:rPr lang="en-US" dirty="0" smtClean="0"/>
              <a:t> </a:t>
            </a:r>
          </a:p>
          <a:p>
            <a:pPr marL="514350" indent="-514350" algn="just">
              <a:lnSpc>
                <a:spcPct val="120000"/>
              </a:lnSpc>
              <a:buNone/>
            </a:pPr>
            <a:r>
              <a:rPr lang="en-US" dirty="0" smtClean="0"/>
              <a:t>      Bile acids have detergent action on particles of dietary fat which causes fat globules to break down or be emulsified into minute, microscopic droplets. Emulsification is not digestion, but is of importance because it greatly increases the surface area of fat, making it available for digestion by lipases, which cannot access the inside of lipid droplets.</a:t>
            </a:r>
          </a:p>
          <a:p>
            <a:pPr algn="just"/>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xmlns="" val="3893337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buNone/>
            </a:pPr>
            <a:r>
              <a:rPr lang="en-US" b="1" dirty="0" smtClean="0"/>
              <a:t> </a:t>
            </a:r>
          </a:p>
          <a:p>
            <a:pPr>
              <a:buNone/>
            </a:pPr>
            <a:r>
              <a:rPr lang="en-US" sz="4000" b="1" dirty="0" smtClean="0"/>
              <a:t>            Steroids</a:t>
            </a:r>
            <a:endParaRPr lang="en-US" sz="4000" dirty="0" smtClean="0"/>
          </a:p>
          <a:p>
            <a:r>
              <a:rPr lang="en-US" sz="2200" dirty="0" smtClean="0"/>
              <a:t>compounds of natural product </a:t>
            </a:r>
          </a:p>
          <a:p>
            <a:r>
              <a:rPr lang="en-US" sz="2200" dirty="0" smtClean="0"/>
              <a:t>widely distributed in nature</a:t>
            </a:r>
          </a:p>
          <a:p>
            <a:r>
              <a:rPr lang="en-US" sz="2200" dirty="0" smtClean="0"/>
              <a:t>The biological activities of steroids include</a:t>
            </a:r>
          </a:p>
          <a:p>
            <a:pPr>
              <a:buFont typeface="Wingdings" pitchFamily="2" charset="2"/>
              <a:buChar char="ü"/>
            </a:pPr>
            <a:r>
              <a:rPr lang="en-US" sz="2200" dirty="0" smtClean="0"/>
              <a:t>         the development &amp; control of the reproductive tract in humans (</a:t>
            </a:r>
            <a:r>
              <a:rPr lang="en-US" sz="2200" dirty="0" err="1" smtClean="0"/>
              <a:t>estradiol</a:t>
            </a:r>
            <a:r>
              <a:rPr lang="en-US" sz="2200" dirty="0" smtClean="0"/>
              <a:t>, progesterone, testosterone)</a:t>
            </a:r>
          </a:p>
          <a:p>
            <a:pPr>
              <a:buFont typeface="Wingdings" pitchFamily="2" charset="2"/>
              <a:buChar char="ü"/>
            </a:pPr>
            <a:r>
              <a:rPr lang="en-US" sz="2200" dirty="0" smtClean="0"/>
              <a:t>         the molting of insects (</a:t>
            </a:r>
            <a:r>
              <a:rPr lang="en-US" sz="2200" dirty="0" err="1" smtClean="0"/>
              <a:t>ecdysone</a:t>
            </a:r>
            <a:r>
              <a:rPr lang="en-US" sz="2200" dirty="0" smtClean="0"/>
              <a:t>) </a:t>
            </a:r>
          </a:p>
          <a:p>
            <a:pPr>
              <a:buFont typeface="Wingdings" pitchFamily="2" charset="2"/>
              <a:buChar char="ü"/>
            </a:pPr>
            <a:r>
              <a:rPr lang="en-US" sz="2200" dirty="0" smtClean="0"/>
              <a:t>         and the induction of sexual reproduction in aquatic fungi (</a:t>
            </a:r>
            <a:r>
              <a:rPr lang="en-US" sz="2200" dirty="0" err="1" smtClean="0"/>
              <a:t>antheridiol</a:t>
            </a:r>
            <a:r>
              <a:rPr lang="en-US" sz="2200" dirty="0" smtClean="0"/>
              <a:t>). </a:t>
            </a:r>
            <a:endParaRPr lang="en-US"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1752" y="1143000"/>
            <a:ext cx="8503920" cy="4956048"/>
          </a:xfrm>
        </p:spPr>
        <p:txBody>
          <a:bodyPr>
            <a:normAutofit/>
          </a:bodyPr>
          <a:lstStyle/>
          <a:p>
            <a:pPr marL="514350" lvl="0" indent="-514350" algn="just">
              <a:buNone/>
            </a:pPr>
            <a:r>
              <a:rPr lang="en-US" b="1" dirty="0" smtClean="0"/>
              <a:t> </a:t>
            </a:r>
            <a:r>
              <a:rPr lang="en-US" b="1" dirty="0" err="1" smtClean="0"/>
              <a:t>Solubilization</a:t>
            </a:r>
            <a:r>
              <a:rPr lang="en-US" b="1" dirty="0" smtClean="0"/>
              <a:t> </a:t>
            </a:r>
            <a:r>
              <a:rPr lang="en-US" b="1" dirty="0"/>
              <a:t>and transport of lipids in an aqueous environment:</a:t>
            </a:r>
            <a:r>
              <a:rPr lang="en-US" dirty="0"/>
              <a:t> </a:t>
            </a:r>
            <a:endParaRPr lang="en-US" dirty="0" smtClean="0"/>
          </a:p>
          <a:p>
            <a:pPr marL="514350" lvl="0" indent="-514350" algn="just">
              <a:buNone/>
            </a:pPr>
            <a:r>
              <a:rPr lang="en-US" dirty="0"/>
              <a:t> </a:t>
            </a:r>
            <a:r>
              <a:rPr lang="en-US" dirty="0" smtClean="0"/>
              <a:t>     Bile </a:t>
            </a:r>
            <a:r>
              <a:rPr lang="en-US" dirty="0"/>
              <a:t>acids are lipid carriers and are able to solubilize many lipids by forming </a:t>
            </a:r>
            <a:r>
              <a:rPr lang="en-US" b="1" dirty="0"/>
              <a:t>micelles</a:t>
            </a:r>
            <a:r>
              <a:rPr lang="en-US" dirty="0"/>
              <a:t> - aggregates of lipids such as fatty acids, cholesterol and </a:t>
            </a:r>
            <a:r>
              <a:rPr lang="en-US" dirty="0" err="1"/>
              <a:t>monoglycerides</a:t>
            </a:r>
            <a:r>
              <a:rPr lang="en-US" dirty="0"/>
              <a:t> - that remain suspended in water. Bile acids are also critical for transport and absorption of the </a:t>
            </a:r>
            <a:r>
              <a:rPr lang="en-US" dirty="0" smtClean="0"/>
              <a:t>fat soluble vitamins.</a:t>
            </a:r>
            <a:endParaRPr lang="en-US" dirty="0"/>
          </a:p>
          <a:p>
            <a:pPr algn="just"/>
            <a:endParaRPr lang="en-US" dirty="0"/>
          </a:p>
        </p:txBody>
      </p:sp>
      <p:sp>
        <p:nvSpPr>
          <p:cNvPr id="4" name="Title 1"/>
          <p:cNvSpPr>
            <a:spLocks noGrp="1"/>
          </p:cNvSpPr>
          <p:nvPr>
            <p:ph type="title"/>
          </p:nvPr>
        </p:nvSpPr>
        <p:spPr>
          <a:xfrm>
            <a:off x="457200" y="304800"/>
            <a:ext cx="8305800" cy="685800"/>
          </a:xfrm>
        </p:spPr>
        <p:txBody>
          <a:bodyPr>
            <a:normAutofit/>
          </a:bodyPr>
          <a:lstStyle/>
          <a:p>
            <a:r>
              <a:rPr lang="en-US" b="1" dirty="0" smtClean="0"/>
              <a:t>Conti…</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xmlns="" val="42571090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smtClean="0"/>
              <a:t>Cont…</a:t>
            </a:r>
            <a:endParaRPr lang="en-US" dirty="0"/>
          </a:p>
        </p:txBody>
      </p:sp>
      <p:sp>
        <p:nvSpPr>
          <p:cNvPr id="3" name="Content Placeholder 2"/>
          <p:cNvSpPr>
            <a:spLocks noGrp="1"/>
          </p:cNvSpPr>
          <p:nvPr>
            <p:ph idx="1"/>
          </p:nvPr>
        </p:nvSpPr>
        <p:spPr>
          <a:xfrm>
            <a:off x="304800" y="1143000"/>
            <a:ext cx="8458200" cy="5334000"/>
          </a:xfrm>
        </p:spPr>
        <p:txBody>
          <a:bodyPr>
            <a:normAutofit/>
          </a:bodyPr>
          <a:lstStyle/>
          <a:p>
            <a:pPr algn="just">
              <a:lnSpc>
                <a:spcPct val="150000"/>
              </a:lnSpc>
            </a:pPr>
            <a:r>
              <a:rPr lang="en-US" dirty="0"/>
              <a:t>Hepatic synthesis of bile acids accounts for the majority of cholesterol breakdown in the body. In humans, roughly 500 mg of cholesterol are converted to bile acids and eliminated in bile every day. </a:t>
            </a:r>
            <a:endParaRPr lang="en-US" dirty="0" smtClean="0"/>
          </a:p>
          <a:p>
            <a:pPr algn="just">
              <a:lnSpc>
                <a:spcPct val="150000"/>
              </a:lnSpc>
            </a:pPr>
            <a:r>
              <a:rPr lang="en-US" dirty="0" smtClean="0"/>
              <a:t>This </a:t>
            </a:r>
            <a:r>
              <a:rPr lang="en-US" dirty="0"/>
              <a:t>route for elimination of excess cholesterol is probably important in all animals, but particularly in situations of </a:t>
            </a:r>
            <a:r>
              <a:rPr lang="en-US" dirty="0" smtClean="0"/>
              <a:t>massive cholesterol ingestion.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xmlns="" val="713667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457200"/>
          </a:xfrm>
        </p:spPr>
        <p:txBody>
          <a:bodyPr>
            <a:normAutofit fontScale="90000"/>
          </a:bodyPr>
          <a:lstStyle/>
          <a:p>
            <a:r>
              <a:rPr lang="en-US" dirty="0" smtClean="0"/>
              <a:t/>
            </a:r>
            <a:br>
              <a:rPr lang="en-US" dirty="0" smtClean="0"/>
            </a:br>
            <a:r>
              <a:rPr lang="en-US" dirty="0" smtClean="0"/>
              <a:t> Hormonal actions</a:t>
            </a:r>
            <a:endParaRPr lang="en-US" dirty="0"/>
          </a:p>
        </p:txBody>
      </p:sp>
      <p:sp>
        <p:nvSpPr>
          <p:cNvPr id="3" name="Content Placeholder 2"/>
          <p:cNvSpPr>
            <a:spLocks noGrp="1"/>
          </p:cNvSpPr>
          <p:nvPr>
            <p:ph sz="quarter" idx="1"/>
          </p:nvPr>
        </p:nvSpPr>
        <p:spPr>
          <a:xfrm>
            <a:off x="301752" y="609600"/>
            <a:ext cx="8503920" cy="5867400"/>
          </a:xfrm>
        </p:spPr>
        <p:txBody>
          <a:bodyPr>
            <a:normAutofit fontScale="92500" lnSpcReduction="20000"/>
          </a:bodyPr>
          <a:lstStyle/>
          <a:p>
            <a:pPr algn="just">
              <a:lnSpc>
                <a:spcPct val="150000"/>
              </a:lnSpc>
            </a:pPr>
            <a:r>
              <a:rPr lang="en-US" dirty="0" smtClean="0"/>
              <a:t>Bile acids also act as steroid hormones having various direct metabolic actions (signaling molecules in the liver and the intestines, metabolic ( triglyceride, glucose metabolism, and liver growth), endocrine and neurological functions ) in the body through the nuclear receptor </a:t>
            </a:r>
            <a:r>
              <a:rPr lang="en-US" dirty="0" err="1" smtClean="0"/>
              <a:t>Farnesoid</a:t>
            </a:r>
            <a:r>
              <a:rPr lang="en-US" dirty="0" smtClean="0"/>
              <a:t> X  receptor (FXR),  and  G protein-coupled bile acid receptor.</a:t>
            </a:r>
          </a:p>
          <a:p>
            <a:pPr algn="just">
              <a:lnSpc>
                <a:spcPct val="150000"/>
              </a:lnSpc>
            </a:pPr>
            <a:r>
              <a:rPr lang="en-US" b="1" dirty="0" err="1" smtClean="0"/>
              <a:t>Cholestasis</a:t>
            </a:r>
            <a:r>
              <a:rPr lang="en-US" b="1" dirty="0" smtClean="0"/>
              <a:t> </a:t>
            </a:r>
            <a:r>
              <a:rPr lang="en-US" dirty="0" smtClean="0"/>
              <a:t>(decrease in bile flow due to impaired secretion by </a:t>
            </a:r>
            <a:r>
              <a:rPr lang="en-US" dirty="0" err="1" smtClean="0"/>
              <a:t>hepatocytes</a:t>
            </a:r>
            <a:r>
              <a:rPr lang="en-US" dirty="0" smtClean="0"/>
              <a:t> or to obstruction of bile flow through intra-or </a:t>
            </a:r>
            <a:r>
              <a:rPr lang="en-US" dirty="0" err="1" smtClean="0"/>
              <a:t>extrahepatic</a:t>
            </a:r>
            <a:r>
              <a:rPr lang="en-US" dirty="0" smtClean="0"/>
              <a:t> bile ducts)</a:t>
            </a:r>
          </a:p>
          <a:p>
            <a:pPr algn="just">
              <a:lnSpc>
                <a:spcPct val="150000"/>
              </a:lnSpc>
            </a:pPr>
            <a:r>
              <a:rPr lang="en-US" dirty="0" smtClean="0"/>
              <a:t>Aid in the diagnosis of  </a:t>
            </a:r>
            <a:r>
              <a:rPr lang="en-US" dirty="0" err="1" smtClean="0"/>
              <a:t>cholestasis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533400"/>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Gallstones</a:t>
            </a:r>
            <a:endParaRPr lang="en-US" dirty="0"/>
          </a:p>
        </p:txBody>
      </p:sp>
      <p:sp>
        <p:nvSpPr>
          <p:cNvPr id="3" name="Content Placeholder 2"/>
          <p:cNvSpPr>
            <a:spLocks noGrp="1"/>
          </p:cNvSpPr>
          <p:nvPr>
            <p:ph sz="quarter" idx="1"/>
          </p:nvPr>
        </p:nvSpPr>
        <p:spPr>
          <a:xfrm>
            <a:off x="301752" y="914400"/>
            <a:ext cx="8503920" cy="5184648"/>
          </a:xfrm>
        </p:spPr>
        <p:txBody>
          <a:bodyPr>
            <a:normAutofit fontScale="92500" lnSpcReduction="10000"/>
          </a:bodyPr>
          <a:lstStyle/>
          <a:p>
            <a:pPr algn="just">
              <a:lnSpc>
                <a:spcPct val="150000"/>
              </a:lnSpc>
            </a:pPr>
            <a:r>
              <a:rPr lang="en-US" dirty="0" smtClean="0"/>
              <a:t> Lower concentrations of bile acids or phospholipids in bile reduce cholesterol solubility and lead to microcrystal formation.</a:t>
            </a:r>
          </a:p>
          <a:p>
            <a:pPr algn="just">
              <a:lnSpc>
                <a:spcPct val="150000"/>
              </a:lnSpc>
            </a:pPr>
            <a:r>
              <a:rPr lang="en-US" dirty="0" smtClean="0"/>
              <a:t>Bile acid therapy may be of value to prevent stones but remember excess concentrations of bile acids in the colon are a cause of chronic diarrhea</a:t>
            </a:r>
          </a:p>
          <a:p>
            <a:pPr algn="just">
              <a:lnSpc>
                <a:spcPct val="150000"/>
              </a:lnSpc>
            </a:pPr>
            <a:r>
              <a:rPr lang="en-US" dirty="0" smtClean="0"/>
              <a:t>Bile acids may be used in subcutaneous injections to remove unwanted fat. </a:t>
            </a:r>
            <a:r>
              <a:rPr lang="en-US" dirty="0" err="1" smtClean="0"/>
              <a:t>Deoxycholic</a:t>
            </a:r>
            <a:r>
              <a:rPr lang="en-US" dirty="0" smtClean="0"/>
              <a:t> acid as an </a:t>
            </a:r>
            <a:r>
              <a:rPr lang="en-US" dirty="0" err="1" smtClean="0"/>
              <a:t>injectable</a:t>
            </a:r>
            <a:r>
              <a:rPr lang="en-US" dirty="0" smtClean="0"/>
              <a:t> has received FDA approval to dissolve </a:t>
            </a:r>
            <a:r>
              <a:rPr lang="en-US" dirty="0" err="1" smtClean="0"/>
              <a:t>submental</a:t>
            </a:r>
            <a:r>
              <a:rPr lang="en-US" dirty="0" smtClean="0"/>
              <a:t> fat</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762000"/>
          </a:xfrm>
        </p:spPr>
        <p:txBody>
          <a:bodyPr>
            <a:noAutofit/>
          </a:bodyPr>
          <a:lstStyle/>
          <a:p>
            <a:r>
              <a:rPr lang="en-US" sz="4800" b="1" dirty="0" smtClean="0"/>
              <a:t>Plant sterols</a:t>
            </a:r>
            <a:endParaRPr lang="en-US" sz="4800" b="1" dirty="0"/>
          </a:p>
        </p:txBody>
      </p:sp>
      <p:sp>
        <p:nvSpPr>
          <p:cNvPr id="3" name="Content Placeholder 2"/>
          <p:cNvSpPr>
            <a:spLocks noGrp="1"/>
          </p:cNvSpPr>
          <p:nvPr>
            <p:ph idx="1"/>
          </p:nvPr>
        </p:nvSpPr>
        <p:spPr>
          <a:xfrm>
            <a:off x="228600" y="990600"/>
            <a:ext cx="8534400" cy="5638800"/>
          </a:xfrm>
        </p:spPr>
        <p:txBody>
          <a:bodyPr>
            <a:noAutofit/>
          </a:bodyPr>
          <a:lstStyle/>
          <a:p>
            <a:pPr marL="0" indent="0" algn="just"/>
            <a:r>
              <a:rPr lang="en-US" sz="2800" dirty="0" smtClean="0">
                <a:latin typeface="Times New Roman" pitchFamily="18" charset="0"/>
                <a:cs typeface="Times New Roman" pitchFamily="18" charset="0"/>
              </a:rPr>
              <a:t>Sterols are a family of molecules with a specific shape and structure. </a:t>
            </a:r>
          </a:p>
          <a:p>
            <a:pPr marL="0" indent="0" algn="just"/>
            <a:r>
              <a:rPr lang="en-US" sz="2800" dirty="0" smtClean="0">
                <a:latin typeface="Times New Roman" pitchFamily="18" charset="0"/>
                <a:cs typeface="Times New Roman" pitchFamily="18" charset="0"/>
              </a:rPr>
              <a:t>Two classes of </a:t>
            </a:r>
            <a:r>
              <a:rPr lang="en-US" sz="2800" dirty="0" err="1" smtClean="0">
                <a:latin typeface="Times New Roman" pitchFamily="18" charset="0"/>
                <a:cs typeface="Times New Roman" pitchFamily="18" charset="0"/>
              </a:rPr>
              <a:t>phytosterols</a:t>
            </a:r>
            <a:r>
              <a:rPr lang="en-US" sz="2800" dirty="0" smtClean="0">
                <a:latin typeface="Times New Roman" pitchFamily="18" charset="0"/>
                <a:cs typeface="Times New Roman" pitchFamily="18" charset="0"/>
              </a:rPr>
              <a:t>: (1) sterols, which have a double bond in the sterol ring and (2) </a:t>
            </a:r>
            <a:r>
              <a:rPr lang="en-US" sz="2800" dirty="0" err="1" smtClean="0">
                <a:latin typeface="Times New Roman" pitchFamily="18" charset="0"/>
                <a:cs typeface="Times New Roman" pitchFamily="18" charset="0"/>
              </a:rPr>
              <a:t>stanols</a:t>
            </a:r>
            <a:r>
              <a:rPr lang="en-US" sz="2800" dirty="0" smtClean="0">
                <a:latin typeface="Times New Roman" pitchFamily="18" charset="0"/>
                <a:cs typeface="Times New Roman" pitchFamily="18" charset="0"/>
              </a:rPr>
              <a:t>, which lack a double bond in the sterol ring</a:t>
            </a:r>
          </a:p>
          <a:p>
            <a:pPr marL="0" indent="0" algn="just"/>
            <a:r>
              <a:rPr lang="en-US" sz="2800" dirty="0" smtClean="0">
                <a:latin typeface="Times New Roman" pitchFamily="18" charset="0"/>
                <a:cs typeface="Times New Roman" pitchFamily="18" charset="0"/>
              </a:rPr>
              <a:t>Animals </a:t>
            </a:r>
            <a:r>
              <a:rPr lang="en-US" sz="2800" dirty="0">
                <a:latin typeface="Times New Roman" pitchFamily="18" charset="0"/>
                <a:cs typeface="Times New Roman" pitchFamily="18" charset="0"/>
              </a:rPr>
              <a:t>primarily make cholesterol, and plants make a variety of </a:t>
            </a:r>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triterpenes</a:t>
            </a:r>
            <a:r>
              <a:rPr lang="en-US" sz="2800" dirty="0" smtClean="0">
                <a:latin typeface="Times New Roman" pitchFamily="18" charset="0"/>
                <a:cs typeface="Times New Roman" pitchFamily="18" charset="0"/>
              </a:rPr>
              <a:t>) sterols </a:t>
            </a:r>
            <a:r>
              <a:rPr lang="en-US" sz="2800" dirty="0">
                <a:latin typeface="Times New Roman" pitchFamily="18" charset="0"/>
                <a:cs typeface="Times New Roman" pitchFamily="18" charset="0"/>
              </a:rPr>
              <a:t>and </a:t>
            </a:r>
            <a:r>
              <a:rPr lang="en-US" sz="2800" dirty="0" err="1" smtClean="0">
                <a:latin typeface="Times New Roman" pitchFamily="18" charset="0"/>
                <a:cs typeface="Times New Roman" pitchFamily="18" charset="0"/>
              </a:rPr>
              <a:t>stanols</a:t>
            </a:r>
            <a:r>
              <a:rPr lang="en-US" sz="2800" dirty="0" smtClean="0">
                <a:latin typeface="Times New Roman" pitchFamily="18" charset="0"/>
                <a:cs typeface="Times New Roman" pitchFamily="18" charset="0"/>
              </a:rPr>
              <a:t> in place of </a:t>
            </a:r>
            <a:r>
              <a:rPr lang="en-US" sz="2800" dirty="0" err="1" smtClean="0">
                <a:latin typeface="Times New Roman" pitchFamily="18" charset="0"/>
                <a:cs typeface="Times New Roman" pitchFamily="18" charset="0"/>
              </a:rPr>
              <a:t>cholestrol</a:t>
            </a:r>
            <a:r>
              <a:rPr lang="en-US" sz="2800" dirty="0" smtClean="0">
                <a:latin typeface="Times New Roman" pitchFamily="18" charset="0"/>
                <a:cs typeface="Times New Roman" pitchFamily="18" charset="0"/>
              </a:rPr>
              <a:t>.</a:t>
            </a:r>
          </a:p>
          <a:p>
            <a:pPr marL="0" indent="0" algn="just"/>
            <a:r>
              <a:rPr lang="en-US" sz="2800" dirty="0" smtClean="0">
                <a:latin typeface="Times New Roman" pitchFamily="18" charset="0"/>
                <a:cs typeface="Times New Roman" pitchFamily="18" charset="0"/>
              </a:rPr>
              <a:t>The most commonly occurring </a:t>
            </a:r>
            <a:r>
              <a:rPr lang="en-US" sz="2800" dirty="0" err="1" smtClean="0">
                <a:latin typeface="Times New Roman" pitchFamily="18" charset="0"/>
                <a:cs typeface="Times New Roman" pitchFamily="18" charset="0"/>
              </a:rPr>
              <a:t>phytosterols</a:t>
            </a:r>
            <a:r>
              <a:rPr lang="en-US" sz="2800" dirty="0" smtClean="0">
                <a:latin typeface="Times New Roman" pitchFamily="18" charset="0"/>
                <a:cs typeface="Times New Roman" pitchFamily="18" charset="0"/>
              </a:rPr>
              <a:t> in the human diet are β-</a:t>
            </a:r>
            <a:r>
              <a:rPr lang="en-US" sz="2800" dirty="0" err="1" smtClean="0">
                <a:latin typeface="Times New Roman" pitchFamily="18" charset="0"/>
                <a:cs typeface="Times New Roman" pitchFamily="18" charset="0"/>
              </a:rPr>
              <a:t>sitosterol</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campesterol</a:t>
            </a:r>
            <a:r>
              <a:rPr lang="en-US" sz="2800" dirty="0" smtClean="0">
                <a:latin typeface="Times New Roman" pitchFamily="18" charset="0"/>
                <a:cs typeface="Times New Roman" pitchFamily="18" charset="0"/>
              </a:rPr>
              <a:t> and </a:t>
            </a:r>
            <a:r>
              <a:rPr lang="en-US" sz="2800" dirty="0" err="1" smtClean="0">
                <a:latin typeface="Times New Roman" pitchFamily="18" charset="0"/>
                <a:cs typeface="Times New Roman" pitchFamily="18" charset="0"/>
              </a:rPr>
              <a:t>stigmasterol</a:t>
            </a:r>
            <a:r>
              <a:rPr lang="en-US" sz="2800" dirty="0" smtClean="0">
                <a:latin typeface="Times New Roman" pitchFamily="18" charset="0"/>
                <a:cs typeface="Times New Roman" pitchFamily="18" charset="0"/>
              </a:rPr>
              <a:t>, which account for about 65%, 30% and 3% of diet contents, respectively.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xmlns="" val="6665948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normAutofit fontScale="90000"/>
          </a:bodyPr>
          <a:lstStyle/>
          <a:p>
            <a:r>
              <a:rPr lang="en-US" dirty="0"/>
              <a:t/>
            </a:r>
            <a:br>
              <a:rPr lang="en-US" dirty="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chemeClr val="tx1"/>
                </a:solidFill>
              </a:rPr>
              <a:t/>
            </a:r>
            <a:br>
              <a:rPr lang="en-US" dirty="0" smtClean="0">
                <a:solidFill>
                  <a:schemeClr val="tx1"/>
                </a:solidFill>
              </a:rPr>
            </a:br>
            <a:r>
              <a:rPr lang="en-US" dirty="0" smtClean="0">
                <a:solidFill>
                  <a:schemeClr val="tx1"/>
                </a:solidFill>
              </a:rPr>
              <a:t>Source of </a:t>
            </a:r>
            <a:r>
              <a:rPr lang="en-US" dirty="0" err="1" smtClean="0">
                <a:solidFill>
                  <a:schemeClr val="tx1"/>
                </a:solidFill>
              </a:rPr>
              <a:t>Phytosterol</a:t>
            </a:r>
            <a:endParaRPr lang="en-US" dirty="0">
              <a:solidFill>
                <a:schemeClr val="tx1"/>
              </a:solidFill>
            </a:endParaRPr>
          </a:p>
        </p:txBody>
      </p:sp>
      <p:sp>
        <p:nvSpPr>
          <p:cNvPr id="3" name="Content Placeholder 2"/>
          <p:cNvSpPr>
            <a:spLocks noGrp="1"/>
          </p:cNvSpPr>
          <p:nvPr>
            <p:ph idx="1"/>
          </p:nvPr>
        </p:nvSpPr>
        <p:spPr>
          <a:xfrm>
            <a:off x="301752" y="914400"/>
            <a:ext cx="8503920" cy="5638800"/>
          </a:xfrm>
        </p:spPr>
        <p:txBody>
          <a:bodyPr>
            <a:normAutofit/>
          </a:bodyPr>
          <a:lstStyle/>
          <a:p>
            <a:pPr algn="just">
              <a:lnSpc>
                <a:spcPct val="150000"/>
              </a:lnSpc>
            </a:pPr>
            <a:r>
              <a:rPr lang="en-US" dirty="0" smtClean="0"/>
              <a:t>Wheat germ oil, Corn oil, Black olives, </a:t>
            </a:r>
          </a:p>
          <a:p>
            <a:pPr algn="just">
              <a:lnSpc>
                <a:spcPct val="150000"/>
              </a:lnSpc>
            </a:pPr>
            <a:r>
              <a:rPr lang="en-US" dirty="0" smtClean="0"/>
              <a:t>Figs, grains, vegetables, </a:t>
            </a:r>
          </a:p>
          <a:p>
            <a:pPr algn="just">
              <a:lnSpc>
                <a:spcPct val="150000"/>
              </a:lnSpc>
            </a:pPr>
            <a:r>
              <a:rPr lang="en-US" dirty="0" smtClean="0"/>
              <a:t>nuts, seeds, legumes fruits , </a:t>
            </a:r>
          </a:p>
          <a:p>
            <a:pPr algn="just">
              <a:lnSpc>
                <a:spcPct val="150000"/>
              </a:lnSpc>
            </a:pPr>
            <a:r>
              <a:rPr lang="en-US" dirty="0" smtClean="0"/>
              <a:t>brown rice, oat bran , dried peas, </a:t>
            </a:r>
          </a:p>
          <a:p>
            <a:pPr algn="just">
              <a:lnSpc>
                <a:spcPct val="150000"/>
              </a:lnSpc>
            </a:pPr>
            <a:r>
              <a:rPr lang="en-US" dirty="0" smtClean="0"/>
              <a:t>dried beans, lentils, peanuts, </a:t>
            </a:r>
          </a:p>
          <a:p>
            <a:pPr algn="just">
              <a:lnSpc>
                <a:spcPct val="150000"/>
              </a:lnSpc>
            </a:pPr>
            <a:r>
              <a:rPr lang="en-US" dirty="0" smtClean="0"/>
              <a:t>almonds, walnuts , pecans,</a:t>
            </a:r>
          </a:p>
          <a:p>
            <a:pPr algn="just">
              <a:lnSpc>
                <a:spcPct val="150000"/>
              </a:lnSpc>
            </a:pPr>
            <a:r>
              <a:rPr lang="en-US" dirty="0" smtClean="0"/>
              <a:t> sunflower seeds, pumpkin seeds, sesame seeds, apple, tomato, blueberries, cauliflowers, dill </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xmlns="" val="1121035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838200" y="3886200"/>
            <a:ext cx="8021782" cy="523220"/>
          </a:xfrm>
          <a:prstGeom prst="rect">
            <a:avLst/>
          </a:prstGeom>
        </p:spPr>
        <p:txBody>
          <a:bodyPr wrap="square">
            <a:spAutoFit/>
          </a:bodyPr>
          <a:lstStyle/>
          <a:p>
            <a:r>
              <a:rPr lang="en-US" sz="2800" dirty="0" smtClean="0"/>
              <a:t>.</a:t>
            </a:r>
            <a:endParaRPr lang="en-US" sz="2800" dirty="0"/>
          </a:p>
        </p:txBody>
      </p:sp>
      <p:sp>
        <p:nvSpPr>
          <p:cNvPr id="3" name="Rectangle 2"/>
          <p:cNvSpPr/>
          <p:nvPr/>
        </p:nvSpPr>
        <p:spPr>
          <a:xfrm>
            <a:off x="748145" y="685800"/>
            <a:ext cx="7543800" cy="6894195"/>
          </a:xfrm>
          <a:prstGeom prst="rect">
            <a:avLst/>
          </a:prstGeom>
        </p:spPr>
        <p:txBody>
          <a:bodyPr wrap="square">
            <a:spAutoFit/>
          </a:bodyPr>
          <a:lstStyle/>
          <a:p>
            <a:r>
              <a:rPr lang="en-US" sz="3200" b="1" dirty="0" smtClean="0"/>
              <a:t>Synthesis</a:t>
            </a:r>
            <a:r>
              <a:rPr lang="en-US" sz="4000" b="1" dirty="0" smtClean="0"/>
              <a:t> :</a:t>
            </a:r>
            <a:r>
              <a:rPr lang="en-US" sz="2800" b="1" dirty="0" smtClean="0"/>
              <a:t>  </a:t>
            </a:r>
          </a:p>
          <a:p>
            <a:pPr algn="just">
              <a:lnSpc>
                <a:spcPct val="150000"/>
              </a:lnSpc>
              <a:buFont typeface="Wingdings" pitchFamily="2" charset="2"/>
              <a:buChar char="§"/>
            </a:pPr>
            <a:r>
              <a:rPr lang="en-US" sz="2800" dirty="0" smtClean="0"/>
              <a:t>All </a:t>
            </a:r>
            <a:r>
              <a:rPr lang="en-US" sz="2800" dirty="0" err="1" smtClean="0"/>
              <a:t>triterpenes</a:t>
            </a:r>
            <a:r>
              <a:rPr lang="en-US" sz="2800" dirty="0" smtClean="0"/>
              <a:t> </a:t>
            </a:r>
            <a:r>
              <a:rPr lang="en-US" sz="2800" dirty="0"/>
              <a:t>are synthesized via </a:t>
            </a:r>
            <a:r>
              <a:rPr lang="en-US" sz="2800" dirty="0" smtClean="0"/>
              <a:t>reduction </a:t>
            </a:r>
            <a:r>
              <a:rPr lang="en-US" sz="2800" dirty="0"/>
              <a:t>of HMG-CoA (six carbons) to </a:t>
            </a:r>
            <a:r>
              <a:rPr lang="en-US" sz="2800" dirty="0" err="1"/>
              <a:t>mevalonate</a:t>
            </a:r>
            <a:r>
              <a:rPr lang="en-US" sz="2800" dirty="0"/>
              <a:t> (six </a:t>
            </a:r>
            <a:r>
              <a:rPr lang="en-US" sz="2800" dirty="0" smtClean="0"/>
              <a:t>carbons)</a:t>
            </a:r>
          </a:p>
          <a:p>
            <a:pPr algn="just">
              <a:lnSpc>
                <a:spcPct val="150000"/>
              </a:lnSpc>
              <a:buFont typeface="Wingdings" pitchFamily="2" charset="2"/>
              <a:buChar char="§"/>
            </a:pPr>
            <a:r>
              <a:rPr lang="en-US" sz="2800" dirty="0" smtClean="0"/>
              <a:t>Six </a:t>
            </a:r>
            <a:r>
              <a:rPr lang="en-US" sz="2800" dirty="0"/>
              <a:t>mevalonate units are then assembled into two </a:t>
            </a:r>
            <a:r>
              <a:rPr lang="en-US" sz="2800" dirty="0" err="1"/>
              <a:t>famesyl</a:t>
            </a:r>
            <a:r>
              <a:rPr lang="en-US" sz="2800" dirty="0"/>
              <a:t> diphosphate molecules, which are combined to make squalene (30 carbons or "three terpenes</a:t>
            </a:r>
            <a:r>
              <a:rPr lang="en-US" sz="2800" dirty="0" smtClean="0"/>
              <a:t>"). </a:t>
            </a:r>
          </a:p>
          <a:p>
            <a:pPr algn="just">
              <a:lnSpc>
                <a:spcPct val="150000"/>
              </a:lnSpc>
              <a:buFont typeface="Wingdings" pitchFamily="2" charset="2"/>
              <a:buChar char="§"/>
            </a:pPr>
            <a:r>
              <a:rPr lang="en-US" sz="2800" dirty="0" smtClean="0"/>
              <a:t>Then triterpenes will be formed </a:t>
            </a:r>
          </a:p>
          <a:p>
            <a:pPr algn="just">
              <a:lnSpc>
                <a:spcPct val="150000"/>
              </a:lnSpc>
              <a:buFont typeface="Wingdings" pitchFamily="2" charset="2"/>
              <a:buChar char="§"/>
            </a:pPr>
            <a:r>
              <a:rPr lang="en-US" sz="2800" dirty="0" smtClean="0"/>
              <a:t> and the final product will be </a:t>
            </a:r>
            <a:r>
              <a:rPr lang="en-US" sz="2800" dirty="0" err="1" smtClean="0"/>
              <a:t>phytosterol</a:t>
            </a:r>
            <a:r>
              <a:rPr lang="en-US" sz="2800" dirty="0" smtClean="0"/>
              <a:t>.</a:t>
            </a:r>
            <a:endParaRPr lang="en-US" sz="2800" dirty="0"/>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xmlns="" val="375061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600" b="1" dirty="0" smtClean="0">
                <a:latin typeface="+mn-lt"/>
              </a:rPr>
              <a:t>Synthesis of </a:t>
            </a:r>
            <a:r>
              <a:rPr lang="en-US" sz="3600" b="1" dirty="0" err="1" smtClean="0">
                <a:latin typeface="+mn-lt"/>
              </a:rPr>
              <a:t>phytosterols</a:t>
            </a:r>
            <a:r>
              <a:rPr lang="en-US" sz="3600" b="1" dirty="0" smtClean="0">
                <a:latin typeface="+mn-lt"/>
              </a:rPr>
              <a:t/>
            </a:r>
            <a:br>
              <a:rPr lang="en-US" sz="3600" b="1" dirty="0" smtClean="0">
                <a:latin typeface="+mn-lt"/>
              </a:rPr>
            </a:br>
            <a:r>
              <a:rPr lang="en-US" sz="2800" b="1" dirty="0" smtClean="0">
                <a:latin typeface="+mn-lt"/>
              </a:rPr>
              <a:t>HMG-</a:t>
            </a:r>
            <a:r>
              <a:rPr lang="en-US" sz="2800" b="1" dirty="0" err="1" smtClean="0">
                <a:latin typeface="+mn-lt"/>
              </a:rPr>
              <a:t>CoA</a:t>
            </a:r>
            <a:endParaRPr lang="en-US" sz="2800" b="1" dirty="0">
              <a:latin typeface="+mn-lt"/>
            </a:endParaRPr>
          </a:p>
        </p:txBody>
      </p:sp>
      <p:sp>
        <p:nvSpPr>
          <p:cNvPr id="5" name="Content Placeholder 4"/>
          <p:cNvSpPr>
            <a:spLocks noGrp="1"/>
          </p:cNvSpPr>
          <p:nvPr>
            <p:ph idx="1"/>
          </p:nvPr>
        </p:nvSpPr>
        <p:spPr>
          <a:xfrm>
            <a:off x="301752" y="1527048"/>
            <a:ext cx="8503920" cy="5026152"/>
          </a:xfrm>
        </p:spPr>
        <p:txBody>
          <a:bodyPr>
            <a:normAutofit/>
          </a:bodyPr>
          <a:lstStyle/>
          <a:p>
            <a:pPr marL="0" indent="0" algn="just">
              <a:buNone/>
            </a:pPr>
            <a:r>
              <a:rPr lang="en-US" sz="2800" dirty="0" smtClean="0"/>
              <a:t>                                      </a:t>
            </a:r>
            <a:r>
              <a:rPr lang="en-US" sz="2800" dirty="0" err="1" smtClean="0"/>
              <a:t>Mevalonate</a:t>
            </a:r>
            <a:r>
              <a:rPr lang="en-US" sz="2800" dirty="0" smtClean="0"/>
              <a:t>  </a:t>
            </a:r>
          </a:p>
          <a:p>
            <a:pPr marL="0" indent="0" algn="just">
              <a:buNone/>
            </a:pPr>
            <a:r>
              <a:rPr lang="en-US" sz="2800" dirty="0" smtClean="0"/>
              <a:t>                          </a:t>
            </a:r>
          </a:p>
          <a:p>
            <a:pPr marL="0" indent="0" algn="just">
              <a:buNone/>
            </a:pPr>
            <a:r>
              <a:rPr lang="en-US" sz="2800" dirty="0"/>
              <a:t> </a:t>
            </a:r>
            <a:r>
              <a:rPr lang="en-US" sz="2800" dirty="0" smtClean="0"/>
              <a:t>                               </a:t>
            </a:r>
            <a:r>
              <a:rPr lang="en-US" sz="2800" dirty="0" err="1" smtClean="0"/>
              <a:t>Famesyl</a:t>
            </a:r>
            <a:r>
              <a:rPr lang="en-US" sz="2800" dirty="0" smtClean="0"/>
              <a:t> </a:t>
            </a:r>
            <a:r>
              <a:rPr lang="en-US" sz="2800" dirty="0" err="1" smtClean="0"/>
              <a:t>diphosphate</a:t>
            </a:r>
            <a:r>
              <a:rPr lang="en-US" sz="2800" dirty="0" smtClean="0"/>
              <a:t>                                                  </a:t>
            </a:r>
          </a:p>
          <a:p>
            <a:pPr marL="0" indent="0" algn="just">
              <a:buNone/>
            </a:pPr>
            <a:endParaRPr lang="en-US" sz="1600" dirty="0"/>
          </a:p>
          <a:p>
            <a:pPr marL="0" indent="0" algn="just">
              <a:buNone/>
            </a:pPr>
            <a:r>
              <a:rPr lang="en-US" sz="2800" dirty="0" smtClean="0"/>
              <a:t>                                           </a:t>
            </a:r>
            <a:r>
              <a:rPr lang="en-US" sz="2800" dirty="0" err="1" smtClean="0"/>
              <a:t>Squalene</a:t>
            </a:r>
            <a:r>
              <a:rPr lang="en-US" sz="2800" dirty="0" smtClean="0"/>
              <a:t>                                                               </a:t>
            </a:r>
          </a:p>
          <a:p>
            <a:pPr marL="0" indent="0" algn="just">
              <a:buNone/>
            </a:pPr>
            <a:r>
              <a:rPr lang="en-US" sz="1600" dirty="0"/>
              <a:t> </a:t>
            </a:r>
            <a:r>
              <a:rPr lang="en-US" sz="1600" dirty="0" smtClean="0"/>
              <a:t>                                                             </a:t>
            </a:r>
          </a:p>
          <a:p>
            <a:pPr marL="0" indent="0" algn="just">
              <a:buNone/>
            </a:pPr>
            <a:r>
              <a:rPr lang="en-US" sz="2800" dirty="0"/>
              <a:t> </a:t>
            </a:r>
            <a:r>
              <a:rPr lang="en-US" sz="2800" dirty="0" smtClean="0"/>
              <a:t>                                       </a:t>
            </a:r>
            <a:r>
              <a:rPr lang="en-US" sz="2800" dirty="0" err="1" smtClean="0"/>
              <a:t>Triterpenes</a:t>
            </a:r>
            <a:r>
              <a:rPr lang="en-US" sz="2800" dirty="0" smtClean="0"/>
              <a:t>                                                                                        </a:t>
            </a:r>
          </a:p>
          <a:p>
            <a:pPr marL="0" indent="0" algn="just">
              <a:buNone/>
            </a:pPr>
            <a:endParaRPr lang="en-US" sz="1600" dirty="0"/>
          </a:p>
          <a:p>
            <a:pPr algn="just">
              <a:buFont typeface="Wingdings" pitchFamily="2" charset="2"/>
              <a:buChar char="Ø"/>
            </a:pPr>
            <a:r>
              <a:rPr lang="en-US" sz="1600" dirty="0" smtClean="0"/>
              <a:t>                                                                  </a:t>
            </a:r>
            <a:r>
              <a:rPr lang="en-US" dirty="0" err="1" smtClean="0"/>
              <a:t>Phytosterols</a:t>
            </a:r>
            <a:r>
              <a:rPr lang="en-US" dirty="0" smtClean="0"/>
              <a:t>             (</a:t>
            </a:r>
            <a:r>
              <a:rPr lang="en-US" sz="1800" dirty="0" err="1" smtClean="0"/>
              <a:t>Sitosterol,Stigmasterol,Ergosterol,Campesterol</a:t>
            </a:r>
            <a:r>
              <a:rPr lang="en-US" sz="1800" dirty="0" smtClean="0"/>
              <a:t>)</a:t>
            </a:r>
            <a:r>
              <a:rPr lang="en-US" sz="2800" dirty="0" smtClean="0"/>
              <a:t/>
            </a:r>
            <a:br>
              <a:rPr lang="en-US" sz="2800" dirty="0" smtClean="0"/>
            </a:br>
            <a:endParaRPr lang="en-US" dirty="0"/>
          </a:p>
        </p:txBody>
      </p:sp>
      <p:cxnSp>
        <p:nvCxnSpPr>
          <p:cNvPr id="11" name="Straight Arrow Connector 10"/>
          <p:cNvCxnSpPr/>
          <p:nvPr/>
        </p:nvCxnSpPr>
        <p:spPr>
          <a:xfrm>
            <a:off x="4599709" y="3200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641273" y="39624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641273" y="4724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641273" y="11430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641273" y="22098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xmlns="" val="9131559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533400"/>
          </a:xfrm>
        </p:spPr>
        <p:txBody>
          <a:bodyPr>
            <a:normAutofit fontScale="90000"/>
          </a:bodyPr>
          <a:lstStyle/>
          <a:p>
            <a:r>
              <a:rPr lang="en-US" dirty="0" smtClean="0"/>
              <a:t>Uses</a:t>
            </a:r>
            <a:endParaRPr lang="en-US" dirty="0"/>
          </a:p>
        </p:txBody>
      </p:sp>
      <p:sp>
        <p:nvSpPr>
          <p:cNvPr id="3" name="Content Placeholder 2"/>
          <p:cNvSpPr>
            <a:spLocks noGrp="1"/>
          </p:cNvSpPr>
          <p:nvPr>
            <p:ph sz="quarter" idx="1"/>
          </p:nvPr>
        </p:nvSpPr>
        <p:spPr>
          <a:xfrm>
            <a:off x="301752" y="838200"/>
            <a:ext cx="8503920" cy="5715000"/>
          </a:xfrm>
        </p:spPr>
        <p:txBody>
          <a:bodyPr>
            <a:normAutofit fontScale="92500" lnSpcReduction="10000"/>
          </a:bodyPr>
          <a:lstStyle/>
          <a:p>
            <a:pPr algn="just">
              <a:lnSpc>
                <a:spcPct val="150000"/>
              </a:lnSpc>
            </a:pPr>
            <a:r>
              <a:rPr lang="en-US" sz="2400" dirty="0" smtClean="0"/>
              <a:t>a structural role by stabilizing phospholipid bilayers in cellular membranes, membrane biomass to control membrane-associated metabolic processes,    such as: regulations of membrane permeability and fluidity, signal transduction events and the activity of membrane-bound enzymes.</a:t>
            </a:r>
          </a:p>
          <a:p>
            <a:pPr algn="just">
              <a:lnSpc>
                <a:spcPct val="150000"/>
              </a:lnSpc>
            </a:pPr>
            <a:r>
              <a:rPr lang="en-US" sz="2400" dirty="0" smtClean="0"/>
              <a:t> High intakes of plant sterols or </a:t>
            </a:r>
            <a:r>
              <a:rPr lang="en-US" sz="2400" dirty="0" err="1" smtClean="0"/>
              <a:t>stanols</a:t>
            </a:r>
            <a:r>
              <a:rPr lang="en-US" sz="2400" dirty="0" smtClean="0"/>
              <a:t>  lower serum total and LDL cholesterol concentrations in humans</a:t>
            </a:r>
          </a:p>
          <a:p>
            <a:pPr algn="just">
              <a:lnSpc>
                <a:spcPct val="150000"/>
              </a:lnSpc>
            </a:pPr>
            <a:r>
              <a:rPr lang="en-US" sz="2400" dirty="0" smtClean="0"/>
              <a:t>Blood cholesterol lowering may reduce the risk of coronary heart disease</a:t>
            </a:r>
          </a:p>
          <a:p>
            <a:pPr algn="just">
              <a:lnSpc>
                <a:spcPct val="150000"/>
              </a:lnSpc>
            </a:pPr>
            <a:r>
              <a:rPr lang="en-US" dirty="0" smtClean="0"/>
              <a:t>Very high intakes of </a:t>
            </a:r>
            <a:r>
              <a:rPr lang="en-US" dirty="0" err="1" smtClean="0"/>
              <a:t>phytosterols</a:t>
            </a:r>
            <a:r>
              <a:rPr lang="en-US" dirty="0" smtClean="0"/>
              <a:t>, particularly </a:t>
            </a:r>
            <a:r>
              <a:rPr lang="en-US" dirty="0" err="1" smtClean="0"/>
              <a:t>sitosterol</a:t>
            </a:r>
            <a:r>
              <a:rPr lang="en-US" dirty="0" smtClean="0"/>
              <a:t>, may inhibit the growth of breast and prostate cancer </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533400"/>
          </a:xfrm>
        </p:spPr>
        <p:txBody>
          <a:bodyPr>
            <a:noAutofit/>
          </a:bodyPr>
          <a:lstStyle/>
          <a:p>
            <a:r>
              <a:rPr lang="en-US" sz="4000" dirty="0" smtClean="0"/>
              <a:t>Steroidal </a:t>
            </a:r>
            <a:r>
              <a:rPr lang="en-US" sz="4000" dirty="0" err="1" smtClean="0"/>
              <a:t>sapogenins</a:t>
            </a:r>
            <a:endParaRPr lang="en-US" sz="4000" dirty="0"/>
          </a:p>
        </p:txBody>
      </p:sp>
      <p:sp>
        <p:nvSpPr>
          <p:cNvPr id="3" name="Content Placeholder 2"/>
          <p:cNvSpPr>
            <a:spLocks noGrp="1"/>
          </p:cNvSpPr>
          <p:nvPr>
            <p:ph idx="1"/>
          </p:nvPr>
        </p:nvSpPr>
        <p:spPr>
          <a:xfrm>
            <a:off x="301752" y="914400"/>
            <a:ext cx="8503920" cy="5562600"/>
          </a:xfrm>
        </p:spPr>
        <p:txBody>
          <a:bodyPr>
            <a:normAutofit/>
          </a:bodyPr>
          <a:lstStyle/>
          <a:p>
            <a:pPr algn="just">
              <a:lnSpc>
                <a:spcPct val="150000"/>
              </a:lnSpc>
            </a:pPr>
            <a:r>
              <a:rPr lang="en-US" sz="2400" dirty="0" smtClean="0"/>
              <a:t>When </a:t>
            </a:r>
            <a:r>
              <a:rPr lang="en-US" sz="2400" dirty="0" err="1" smtClean="0"/>
              <a:t>saponin</a:t>
            </a:r>
            <a:r>
              <a:rPr lang="en-US" sz="2400" dirty="0" smtClean="0"/>
              <a:t> glycosides are </a:t>
            </a:r>
            <a:r>
              <a:rPr lang="en-US" sz="2400" dirty="0" err="1" smtClean="0"/>
              <a:t>hydrolysed</a:t>
            </a:r>
            <a:r>
              <a:rPr lang="en-US" sz="2400" dirty="0" smtClean="0"/>
              <a:t> by acids or enzyme, they decomposed to </a:t>
            </a:r>
            <a:r>
              <a:rPr lang="en-US" sz="2400" dirty="0" err="1" smtClean="0"/>
              <a:t>glycone</a:t>
            </a:r>
            <a:r>
              <a:rPr lang="en-US" sz="2400" dirty="0" smtClean="0"/>
              <a:t> (sugar part) and </a:t>
            </a:r>
            <a:r>
              <a:rPr lang="en-US" sz="2400" dirty="0" err="1" smtClean="0"/>
              <a:t>aglycone</a:t>
            </a:r>
            <a:r>
              <a:rPr lang="en-US" sz="2400" dirty="0" smtClean="0"/>
              <a:t> part (non sugar part) which is known as sapogenin .</a:t>
            </a:r>
          </a:p>
          <a:p>
            <a:pPr algn="just">
              <a:lnSpc>
                <a:spcPct val="150000"/>
              </a:lnSpc>
            </a:pPr>
            <a:r>
              <a:rPr lang="en-US" sz="2400" dirty="0" smtClean="0"/>
              <a:t>According to the structure of </a:t>
            </a:r>
            <a:r>
              <a:rPr lang="en-US" sz="2400" dirty="0" err="1" smtClean="0"/>
              <a:t>aglycone</a:t>
            </a:r>
            <a:r>
              <a:rPr lang="en-US" sz="2400" dirty="0" smtClean="0"/>
              <a:t> or sapogenin two kinds of </a:t>
            </a:r>
            <a:r>
              <a:rPr lang="en-US" sz="2400" dirty="0" err="1" smtClean="0"/>
              <a:t>saponin</a:t>
            </a:r>
            <a:r>
              <a:rPr lang="en-US" sz="2400" dirty="0" smtClean="0"/>
              <a:t> are recognized </a:t>
            </a:r>
          </a:p>
          <a:p>
            <a:pPr marL="0" indent="0" algn="just">
              <a:lnSpc>
                <a:spcPct val="150000"/>
              </a:lnSpc>
              <a:buNone/>
            </a:pPr>
            <a:r>
              <a:rPr lang="en-US" sz="2400" dirty="0" smtClean="0"/>
              <a:t>a :  Steroidal (</a:t>
            </a:r>
            <a:r>
              <a:rPr lang="en-US" sz="2400" dirty="0" err="1" smtClean="0"/>
              <a:t>tetracyclic</a:t>
            </a:r>
            <a:r>
              <a:rPr lang="en-US" sz="2400" dirty="0" smtClean="0"/>
              <a:t> </a:t>
            </a:r>
            <a:r>
              <a:rPr lang="en-US" sz="2400" dirty="0" err="1" smtClean="0"/>
              <a:t>tritrepeniods</a:t>
            </a:r>
            <a:r>
              <a:rPr lang="en-US" sz="2400" dirty="0" smtClean="0"/>
              <a:t>) </a:t>
            </a:r>
            <a:r>
              <a:rPr lang="en-US" sz="2400" dirty="0" err="1" smtClean="0"/>
              <a:t>sapogenins</a:t>
            </a:r>
            <a:r>
              <a:rPr lang="en-US" sz="2400" dirty="0" smtClean="0"/>
              <a:t>.</a:t>
            </a:r>
          </a:p>
          <a:p>
            <a:pPr marL="0" indent="0" algn="just">
              <a:lnSpc>
                <a:spcPct val="150000"/>
              </a:lnSpc>
              <a:buNone/>
            </a:pPr>
            <a:r>
              <a:rPr lang="en-US" sz="2400" dirty="0" smtClean="0"/>
              <a:t>b :  non </a:t>
            </a:r>
            <a:r>
              <a:rPr lang="en-US" sz="2400" dirty="0" err="1" smtClean="0"/>
              <a:t>steriodal</a:t>
            </a:r>
            <a:r>
              <a:rPr lang="en-US" sz="2400" dirty="0" smtClean="0"/>
              <a:t> (</a:t>
            </a:r>
            <a:r>
              <a:rPr lang="en-US" sz="2400" dirty="0" err="1" smtClean="0"/>
              <a:t>pentacyclic</a:t>
            </a:r>
            <a:r>
              <a:rPr lang="en-US" sz="2400" dirty="0" smtClean="0"/>
              <a:t> </a:t>
            </a:r>
            <a:r>
              <a:rPr lang="en-US" sz="2400" dirty="0" err="1" smtClean="0"/>
              <a:t>tritrepeniods</a:t>
            </a:r>
            <a:r>
              <a:rPr lang="en-US" sz="2400" dirty="0" smtClean="0"/>
              <a:t>) </a:t>
            </a:r>
            <a:r>
              <a:rPr lang="en-US" sz="2400" dirty="0" err="1" smtClean="0"/>
              <a:t>sapogenins</a:t>
            </a:r>
            <a:r>
              <a:rPr lang="en-US" sz="2400" dirty="0" smtClean="0"/>
              <a:t>.</a:t>
            </a:r>
          </a:p>
          <a:p>
            <a:pPr marL="0" indent="0">
              <a:buNone/>
            </a:pPr>
            <a:endParaRPr lang="en-US" sz="22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xmlns="" val="3659468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buNone/>
            </a:pPr>
            <a:r>
              <a:rPr lang="en-US" sz="2800" dirty="0" smtClean="0"/>
              <a:t>     Other therapeutic applications of steroids include </a:t>
            </a:r>
          </a:p>
          <a:p>
            <a:pPr>
              <a:buFont typeface="Wingdings" pitchFamily="2" charset="2"/>
              <a:buChar char="ü"/>
            </a:pPr>
            <a:r>
              <a:rPr lang="en-US" sz="2800" dirty="0" smtClean="0"/>
              <a:t>            </a:t>
            </a:r>
            <a:r>
              <a:rPr lang="en-US" sz="2800" dirty="0" err="1" smtClean="0"/>
              <a:t>cardiotonics</a:t>
            </a:r>
            <a:r>
              <a:rPr lang="en-US" sz="2800" dirty="0" smtClean="0"/>
              <a:t>(</a:t>
            </a:r>
            <a:r>
              <a:rPr lang="en-US" sz="2800" dirty="0" err="1" smtClean="0"/>
              <a:t>digitoxin</a:t>
            </a:r>
            <a:r>
              <a:rPr lang="en-US" sz="2800" dirty="0" smtClean="0"/>
              <a:t>) </a:t>
            </a:r>
          </a:p>
          <a:p>
            <a:pPr>
              <a:buFont typeface="Wingdings" pitchFamily="2" charset="2"/>
              <a:buChar char="ü"/>
            </a:pPr>
            <a:r>
              <a:rPr lang="en-US" sz="2800" dirty="0" smtClean="0"/>
              <a:t>            </a:t>
            </a:r>
            <a:r>
              <a:rPr lang="en-US" sz="2800" dirty="0" err="1" smtClean="0"/>
              <a:t>Vit</a:t>
            </a:r>
            <a:r>
              <a:rPr lang="en-US" sz="2800" dirty="0" smtClean="0"/>
              <a:t>-D precursor (</a:t>
            </a:r>
            <a:r>
              <a:rPr lang="en-US" sz="2800" dirty="0" err="1" smtClean="0"/>
              <a:t>Ergosterol</a:t>
            </a:r>
            <a:r>
              <a:rPr lang="en-US" sz="2800" dirty="0" smtClean="0"/>
              <a:t>), </a:t>
            </a:r>
          </a:p>
          <a:p>
            <a:pPr>
              <a:buFont typeface="Wingdings" pitchFamily="2" charset="2"/>
              <a:buChar char="ü"/>
            </a:pPr>
            <a:r>
              <a:rPr lang="en-US" sz="2800" dirty="0" smtClean="0"/>
              <a:t>             oral contraceptive agents (</a:t>
            </a:r>
            <a:r>
              <a:rPr lang="en-US" sz="2800" dirty="0" err="1" smtClean="0"/>
              <a:t>semisynthetic</a:t>
            </a:r>
            <a:r>
              <a:rPr lang="en-US" sz="2800" dirty="0" smtClean="0"/>
              <a:t> estrogens and </a:t>
            </a:r>
            <a:r>
              <a:rPr lang="en-US" sz="2800" dirty="0" err="1" smtClean="0"/>
              <a:t>progestins</a:t>
            </a:r>
            <a:r>
              <a:rPr lang="en-US" sz="2800" dirty="0" smtClean="0"/>
              <a:t>), </a:t>
            </a:r>
          </a:p>
          <a:p>
            <a:pPr>
              <a:buFont typeface="Wingdings" pitchFamily="2" charset="2"/>
              <a:buChar char="ü"/>
            </a:pPr>
            <a:r>
              <a:rPr lang="en-US" sz="2800" dirty="0" smtClean="0"/>
              <a:t>            anti inflammatory agents (corticosteroids)</a:t>
            </a:r>
          </a:p>
          <a:p>
            <a:pPr>
              <a:buFont typeface="Wingdings" pitchFamily="2" charset="2"/>
              <a:buChar char="ü"/>
            </a:pPr>
            <a:r>
              <a:rPr lang="en-US" sz="2800" dirty="0" smtClean="0"/>
              <a:t>            and anabolic agents (androgens).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Steroidal </a:t>
            </a:r>
            <a:r>
              <a:rPr lang="en-US" dirty="0" err="1" smtClean="0"/>
              <a:t>sapogenins</a:t>
            </a:r>
            <a:endParaRPr lang="en-US" dirty="0"/>
          </a:p>
        </p:txBody>
      </p:sp>
      <p:sp>
        <p:nvSpPr>
          <p:cNvPr id="3" name="Content Placeholder 2"/>
          <p:cNvSpPr>
            <a:spLocks noGrp="1"/>
          </p:cNvSpPr>
          <p:nvPr>
            <p:ph idx="1"/>
          </p:nvPr>
        </p:nvSpPr>
        <p:spPr>
          <a:xfrm>
            <a:off x="301752" y="1066800"/>
            <a:ext cx="8503920" cy="5486400"/>
          </a:xfrm>
        </p:spPr>
        <p:txBody>
          <a:bodyPr>
            <a:normAutofit/>
          </a:bodyPr>
          <a:lstStyle/>
          <a:p>
            <a:pPr algn="just">
              <a:lnSpc>
                <a:spcPct val="150000"/>
              </a:lnSpc>
            </a:pPr>
            <a:r>
              <a:rPr lang="en-US" sz="2400" dirty="0" smtClean="0">
                <a:latin typeface="Times New Roman" pitchFamily="18" charset="0"/>
                <a:cs typeface="Times New Roman" pitchFamily="18" charset="0"/>
              </a:rPr>
              <a:t>less widely distributed in nature</a:t>
            </a:r>
          </a:p>
          <a:p>
            <a:pPr algn="just">
              <a:lnSpc>
                <a:spcPct val="150000"/>
              </a:lnSpc>
            </a:pPr>
            <a:r>
              <a:rPr lang="en-US" sz="2400" dirty="0" smtClean="0">
                <a:latin typeface="Times New Roman" pitchFamily="18" charset="0"/>
                <a:cs typeface="Times New Roman" pitchFamily="18" charset="0"/>
              </a:rPr>
              <a:t>present in both monocotyledon (</a:t>
            </a:r>
            <a:r>
              <a:rPr lang="en-US" sz="2400" dirty="0" err="1" smtClean="0">
                <a:latin typeface="Times New Roman" pitchFamily="18" charset="0"/>
                <a:cs typeface="Times New Roman" pitchFamily="18" charset="0"/>
              </a:rPr>
              <a:t>Dioscoreaceae</a:t>
            </a:r>
            <a:r>
              <a:rPr lang="en-US" sz="2400" dirty="0" smtClean="0">
                <a:latin typeface="Times New Roman" pitchFamily="18" charset="0"/>
                <a:cs typeface="Times New Roman" pitchFamily="18" charset="0"/>
              </a:rPr>
              <a:t>) and </a:t>
            </a:r>
            <a:r>
              <a:rPr lang="en-US" sz="2400" dirty="0" err="1" smtClean="0">
                <a:latin typeface="Times New Roman" pitchFamily="18" charset="0"/>
                <a:cs typeface="Times New Roman" pitchFamily="18" charset="0"/>
              </a:rPr>
              <a:t>dicotyledions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leguminosae</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Some species of </a:t>
            </a:r>
            <a:r>
              <a:rPr lang="en-US" sz="2400" dirty="0" err="1" smtClean="0">
                <a:latin typeface="Times New Roman" pitchFamily="18" charset="0"/>
                <a:cs typeface="Times New Roman" pitchFamily="18" charset="0"/>
              </a:rPr>
              <a:t>strophanthus</a:t>
            </a:r>
            <a:r>
              <a:rPr lang="en-US" sz="2400" dirty="0" smtClean="0">
                <a:latin typeface="Times New Roman" pitchFamily="18" charset="0"/>
                <a:cs typeface="Times New Roman" pitchFamily="18" charset="0"/>
              </a:rPr>
              <a:t> and digitalis contain both steroidal </a:t>
            </a:r>
            <a:r>
              <a:rPr lang="en-US" sz="2400" dirty="0" err="1" smtClean="0">
                <a:latin typeface="Times New Roman" pitchFamily="18" charset="0"/>
                <a:cs typeface="Times New Roman" pitchFamily="18" charset="0"/>
              </a:rPr>
              <a:t>saponins</a:t>
            </a:r>
            <a:r>
              <a:rPr lang="en-US" sz="2400" dirty="0" smtClean="0">
                <a:latin typeface="Times New Roman" pitchFamily="18" charset="0"/>
                <a:cs typeface="Times New Roman" pitchFamily="18" charset="0"/>
              </a:rPr>
              <a:t> and cardiac glycosides.</a:t>
            </a:r>
          </a:p>
          <a:p>
            <a:pPr algn="just">
              <a:lnSpc>
                <a:spcPct val="150000"/>
              </a:lnSpc>
            </a:pPr>
            <a:r>
              <a:rPr lang="en-US" sz="2400" dirty="0" smtClean="0">
                <a:latin typeface="Times New Roman" pitchFamily="18" charset="0"/>
                <a:cs typeface="Times New Roman" pitchFamily="18" charset="0"/>
              </a:rPr>
              <a:t>of great pharmaceutical importance because of their relationship to compounds such as  </a:t>
            </a:r>
            <a:r>
              <a:rPr lang="en-US" sz="2400" dirty="0" err="1" smtClean="0">
                <a:latin typeface="Times New Roman" pitchFamily="18" charset="0"/>
                <a:cs typeface="Times New Roman" pitchFamily="18" charset="0"/>
              </a:rPr>
              <a:t>Vit</a:t>
            </a:r>
            <a:r>
              <a:rPr lang="en-US" sz="2400" dirty="0" smtClean="0">
                <a:latin typeface="Times New Roman" pitchFamily="18" charset="0"/>
                <a:cs typeface="Times New Roman" pitchFamily="18" charset="0"/>
              </a:rPr>
              <a:t>. D , sex hormone , cortisone  and cardio tonic glycosides</a:t>
            </a:r>
          </a:p>
          <a:p>
            <a:pPr algn="just">
              <a:lnSpc>
                <a:spcPct val="150000"/>
              </a:lnSpc>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xmlns="" val="23901096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457200"/>
          </a:xfrm>
        </p:spPr>
        <p:txBody>
          <a:bodyPr>
            <a:normAutofit fontScale="90000"/>
          </a:bodyPr>
          <a:lstStyle/>
          <a:p>
            <a:r>
              <a:rPr lang="en-US" dirty="0" smtClean="0"/>
              <a:t>Cont…</a:t>
            </a:r>
            <a:endParaRPr lang="en-US" dirty="0"/>
          </a:p>
        </p:txBody>
      </p:sp>
      <p:sp>
        <p:nvSpPr>
          <p:cNvPr id="3" name="Content Placeholder 2"/>
          <p:cNvSpPr>
            <a:spLocks noGrp="1"/>
          </p:cNvSpPr>
          <p:nvPr>
            <p:ph sz="quarter" idx="1"/>
          </p:nvPr>
        </p:nvSpPr>
        <p:spPr>
          <a:xfrm>
            <a:off x="301752" y="838200"/>
            <a:ext cx="8503920" cy="5791200"/>
          </a:xfrm>
        </p:spPr>
        <p:txBody>
          <a:bodyPr>
            <a:normAutofit fontScale="92500"/>
          </a:bodyPr>
          <a:lstStyle/>
          <a:p>
            <a:pPr algn="just">
              <a:lnSpc>
                <a:spcPct val="150000"/>
              </a:lnSpc>
            </a:pPr>
            <a:r>
              <a:rPr lang="en-US" dirty="0" smtClean="0">
                <a:latin typeface="Times New Roman" pitchFamily="18" charset="0"/>
                <a:cs typeface="Times New Roman" pitchFamily="18" charset="0"/>
              </a:rPr>
              <a:t>Steroidal </a:t>
            </a:r>
            <a:r>
              <a:rPr lang="en-US" dirty="0" err="1" smtClean="0">
                <a:latin typeface="Times New Roman" pitchFamily="18" charset="0"/>
                <a:cs typeface="Times New Roman" pitchFamily="18" charset="0"/>
              </a:rPr>
              <a:t>sapogenins</a:t>
            </a:r>
            <a:r>
              <a:rPr lang="en-US" dirty="0" smtClean="0">
                <a:latin typeface="Times New Roman" pitchFamily="18" charset="0"/>
                <a:cs typeface="Times New Roman" pitchFamily="18" charset="0"/>
              </a:rPr>
              <a:t> like </a:t>
            </a:r>
            <a:r>
              <a:rPr lang="en-US" dirty="0" err="1" smtClean="0">
                <a:latin typeface="Times New Roman" pitchFamily="18" charset="0"/>
                <a:cs typeface="Times New Roman" pitchFamily="18" charset="0"/>
              </a:rPr>
              <a:t>tiggenin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neogitogenin</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tokorogenin</a:t>
            </a:r>
            <a:r>
              <a:rPr lang="en-US" dirty="0" smtClean="0">
                <a:latin typeface="Times New Roman" pitchFamily="18" charset="0"/>
                <a:cs typeface="Times New Roman" pitchFamily="18" charset="0"/>
              </a:rPr>
              <a:t> have been isolated from the tubers of </a:t>
            </a:r>
            <a:r>
              <a:rPr lang="en-US" i="1" dirty="0" err="1" smtClean="0">
                <a:latin typeface="Times New Roman" pitchFamily="18" charset="0"/>
                <a:cs typeface="Times New Roman" pitchFamily="18" charset="0"/>
              </a:rPr>
              <a:t>Chlorophytum</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arundinacelum</a:t>
            </a:r>
            <a:endParaRPr lang="en-US" dirty="0" smtClean="0">
              <a:latin typeface="Times New Roman" pitchFamily="18" charset="0"/>
              <a:cs typeface="Times New Roman" pitchFamily="18" charset="0"/>
            </a:endParaRPr>
          </a:p>
          <a:p>
            <a:pPr algn="just">
              <a:lnSpc>
                <a:spcPct val="150000"/>
              </a:lnSpc>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Diosgenin</a:t>
            </a:r>
            <a:r>
              <a:rPr lang="en-US" dirty="0" smtClean="0">
                <a:latin typeface="Times New Roman" pitchFamily="18" charset="0"/>
                <a:cs typeface="Times New Roman" pitchFamily="18" charset="0"/>
              </a:rPr>
              <a:t> is a steroidal </a:t>
            </a:r>
            <a:r>
              <a:rPr lang="en-US" dirty="0" err="1" smtClean="0">
                <a:latin typeface="Times New Roman" pitchFamily="18" charset="0"/>
                <a:cs typeface="Times New Roman" pitchFamily="18" charset="0"/>
              </a:rPr>
              <a:t>sapogenin</a:t>
            </a:r>
            <a:r>
              <a:rPr lang="en-US" dirty="0" smtClean="0">
                <a:latin typeface="Times New Roman" pitchFamily="18" charset="0"/>
                <a:cs typeface="Times New Roman" pitchFamily="18" charset="0"/>
              </a:rPr>
              <a:t> of fenugreek (</a:t>
            </a:r>
            <a:r>
              <a:rPr lang="en-US" i="1" dirty="0" err="1" smtClean="0">
                <a:latin typeface="Times New Roman" pitchFamily="18" charset="0"/>
                <a:cs typeface="Times New Roman" pitchFamily="18" charset="0"/>
              </a:rPr>
              <a:t>Trigonella</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foenum-graecum</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different yams </a:t>
            </a:r>
            <a:r>
              <a:rPr lang="en-US" i="1" dirty="0" smtClean="0">
                <a:latin typeface="Times New Roman" pitchFamily="18" charset="0"/>
                <a:cs typeface="Times New Roman" pitchFamily="18" charset="0"/>
              </a:rPr>
              <a:t>(</a:t>
            </a:r>
            <a:r>
              <a:rPr lang="en-US" i="1" dirty="0" err="1" smtClean="0">
                <a:latin typeface="Times New Roman" pitchFamily="18" charset="0"/>
                <a:cs typeface="Times New Roman" pitchFamily="18" charset="0"/>
              </a:rPr>
              <a:t>Dioscorea</a:t>
            </a:r>
            <a:r>
              <a:rPr lang="en-US" i="1" dirty="0" smtClean="0">
                <a:latin typeface="Times New Roman" pitchFamily="18" charset="0"/>
                <a:cs typeface="Times New Roman" pitchFamily="18" charset="0"/>
              </a:rPr>
              <a:t> spp., including D. </a:t>
            </a:r>
            <a:r>
              <a:rPr lang="en-US" i="1" dirty="0" err="1" smtClean="0">
                <a:latin typeface="Times New Roman" pitchFamily="18" charset="0"/>
                <a:cs typeface="Times New Roman" pitchFamily="18" charset="0"/>
              </a:rPr>
              <a:t>villosa</a:t>
            </a:r>
            <a:r>
              <a:rPr lang="en-US" i="1" dirty="0" smtClean="0">
                <a:latin typeface="Times New Roman" pitchFamily="18" charset="0"/>
                <a:cs typeface="Times New Roman" pitchFamily="18" charset="0"/>
              </a:rPr>
              <a:t>, D. </a:t>
            </a:r>
            <a:r>
              <a:rPr lang="en-US" i="1" dirty="0" err="1" smtClean="0">
                <a:latin typeface="Times New Roman" pitchFamily="18" charset="0"/>
                <a:cs typeface="Times New Roman" pitchFamily="18" charset="0"/>
              </a:rPr>
              <a:t>spongiosa</a:t>
            </a:r>
            <a:r>
              <a:rPr lang="en-US" i="1" dirty="0" smtClean="0">
                <a:latin typeface="Times New Roman" pitchFamily="18" charset="0"/>
                <a:cs typeface="Times New Roman" pitchFamily="18" charset="0"/>
              </a:rPr>
              <a:t>, D. </a:t>
            </a:r>
            <a:r>
              <a:rPr lang="en-US" i="1" dirty="0" err="1" smtClean="0">
                <a:latin typeface="Times New Roman" pitchFamily="18" charset="0"/>
                <a:cs typeface="Times New Roman" pitchFamily="18" charset="0"/>
              </a:rPr>
              <a:t>esculenta</a:t>
            </a:r>
            <a:r>
              <a:rPr lang="en-US" i="1" dirty="0" smtClean="0">
                <a:latin typeface="Times New Roman" pitchFamily="18" charset="0"/>
                <a:cs typeface="Times New Roman" pitchFamily="18" charset="0"/>
              </a:rPr>
              <a:t>, D. </a:t>
            </a:r>
            <a:r>
              <a:rPr lang="en-US" i="1" dirty="0" err="1" smtClean="0">
                <a:latin typeface="Times New Roman" pitchFamily="18" charset="0"/>
                <a:cs typeface="Times New Roman" pitchFamily="18" charset="0"/>
              </a:rPr>
              <a:t>zingiberensis</a:t>
            </a:r>
            <a:r>
              <a:rPr lang="en-US" i="1" dirty="0" smtClean="0">
                <a:latin typeface="Times New Roman" pitchFamily="18" charset="0"/>
                <a:cs typeface="Times New Roman" pitchFamily="18" charset="0"/>
              </a:rPr>
              <a:t>, D. </a:t>
            </a:r>
            <a:r>
              <a:rPr lang="en-US" i="1" dirty="0" err="1" smtClean="0">
                <a:latin typeface="Times New Roman" pitchFamily="18" charset="0"/>
                <a:cs typeface="Times New Roman" pitchFamily="18" charset="0"/>
              </a:rPr>
              <a:t>opposita</a:t>
            </a:r>
            <a:r>
              <a:rPr lang="en-US" i="1" dirty="0" smtClean="0">
                <a:latin typeface="Times New Roman" pitchFamily="18" charset="0"/>
                <a:cs typeface="Times New Roman" pitchFamily="18" charset="0"/>
              </a:rPr>
              <a:t>) and </a:t>
            </a:r>
            <a:r>
              <a:rPr lang="en-US" dirty="0" smtClean="0">
                <a:latin typeface="Times New Roman" pitchFamily="18" charset="0"/>
                <a:cs typeface="Times New Roman" pitchFamily="18" charset="0"/>
              </a:rPr>
              <a:t>some other edible or medicinal plants used as anti-diabetic, anti-</a:t>
            </a:r>
            <a:r>
              <a:rPr lang="en-US" dirty="0" err="1" smtClean="0">
                <a:latin typeface="Times New Roman" pitchFamily="18" charset="0"/>
                <a:cs typeface="Times New Roman" pitchFamily="18" charset="0"/>
              </a:rPr>
              <a:t>hyperlipidemic</a:t>
            </a:r>
            <a:r>
              <a:rPr lang="en-US" dirty="0" smtClean="0">
                <a:latin typeface="Times New Roman" pitchFamily="18" charset="0"/>
                <a:cs typeface="Times New Roman" pitchFamily="18" charset="0"/>
              </a:rPr>
              <a:t>, cancer-</a:t>
            </a:r>
            <a:r>
              <a:rPr lang="en-US" dirty="0" err="1" smtClean="0">
                <a:latin typeface="Times New Roman" pitchFamily="18" charset="0"/>
                <a:cs typeface="Times New Roman" pitchFamily="18" charset="0"/>
              </a:rPr>
              <a:t>chemopreventive</a:t>
            </a:r>
            <a:r>
              <a:rPr lang="en-US" dirty="0" smtClean="0">
                <a:latin typeface="Times New Roman" pitchFamily="18" charset="0"/>
                <a:cs typeface="Times New Roman" pitchFamily="18" charset="0"/>
              </a:rPr>
              <a:t>, anti-inflammatory, </a:t>
            </a:r>
            <a:r>
              <a:rPr lang="en-US" dirty="0" err="1" smtClean="0">
                <a:latin typeface="Times New Roman" pitchFamily="18" charset="0"/>
                <a:cs typeface="Times New Roman" pitchFamily="18" charset="0"/>
              </a:rPr>
              <a:t>immunomodulatory</a:t>
            </a:r>
            <a:endParaRPr lang="en-US"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Steroidal Skeleton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608043" y="1600201"/>
            <a:ext cx="5173757" cy="3950164"/>
          </a:xfrm>
        </p:spPr>
      </p:pic>
      <p:sp>
        <p:nvSpPr>
          <p:cNvPr id="6" name="Slide Number Placeholder 5"/>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xmlns="" val="8596994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304800"/>
            <a:ext cx="8458200" cy="6248400"/>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xmlns="" val="579439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prstGeom prst="rect">
            <a:avLst/>
          </a:prstGeom>
        </p:spPr>
        <p:txBody>
          <a:bodyPr lIns="91425" tIns="91425" rIns="91425" bIns="91425" anchor="t" anchorCtr="0">
            <a:noAutofit/>
          </a:bodyPr>
          <a:lstStyle/>
          <a:p>
            <a:pPr>
              <a:spcBef>
                <a:spcPts val="0"/>
              </a:spcBef>
              <a:buNone/>
            </a:pPr>
            <a:r>
              <a:rPr lang="en-US" sz="4400" dirty="0" smtClean="0">
                <a:solidFill>
                  <a:schemeClr val="tx1"/>
                </a:solidFill>
                <a:latin typeface="Times New Roman" pitchFamily="18" charset="0"/>
                <a:ea typeface="Impact"/>
                <a:cs typeface="Times New Roman" pitchFamily="18" charset="0"/>
                <a:sym typeface="Impact"/>
              </a:rPr>
              <a:t>S</a:t>
            </a:r>
            <a:r>
              <a:rPr lang="en" sz="4400" dirty="0" smtClean="0">
                <a:solidFill>
                  <a:schemeClr val="tx1"/>
                </a:solidFill>
                <a:latin typeface="Times New Roman" pitchFamily="18" charset="0"/>
                <a:ea typeface="Impact"/>
                <a:cs typeface="Times New Roman" pitchFamily="18" charset="0"/>
                <a:sym typeface="Impact"/>
              </a:rPr>
              <a:t>teroidal hormone</a:t>
            </a:r>
            <a:endParaRPr lang="en" sz="4400" dirty="0">
              <a:solidFill>
                <a:schemeClr val="tx1"/>
              </a:solidFill>
              <a:latin typeface="Times New Roman" pitchFamily="18" charset="0"/>
              <a:ea typeface="Impact"/>
              <a:cs typeface="Times New Roman" pitchFamily="18" charset="0"/>
              <a:sym typeface="Impact"/>
            </a:endParaRPr>
          </a:p>
        </p:txBody>
      </p:sp>
      <p:sp>
        <p:nvSpPr>
          <p:cNvPr id="60" name="Shape 60"/>
          <p:cNvSpPr txBox="1">
            <a:spLocks noGrp="1"/>
          </p:cNvSpPr>
          <p:nvPr>
            <p:ph sz="quarter" idx="1"/>
          </p:nvPr>
        </p:nvSpPr>
        <p:spPr>
          <a:xfrm>
            <a:off x="301752" y="1066800"/>
            <a:ext cx="8503920" cy="5032248"/>
          </a:xfrm>
          <a:prstGeom prst="rect">
            <a:avLst/>
          </a:prstGeom>
          <a:noFill/>
        </p:spPr>
        <p:txBody>
          <a:bodyPr lIns="91425" tIns="91425" rIns="91425" bIns="91425" anchor="t" anchorCtr="0">
            <a:noAutofit/>
          </a:bodyPr>
          <a:lstStyle/>
          <a:p>
            <a:pPr algn="just">
              <a:lnSpc>
                <a:spcPct val="150000"/>
              </a:lnSpc>
              <a:spcBef>
                <a:spcPts val="0"/>
              </a:spcBef>
              <a:buFont typeface="Arial" pitchFamily="34" charset="0"/>
              <a:buChar char="•"/>
            </a:pPr>
            <a:r>
              <a:rPr lang="en" sz="2400" dirty="0" smtClean="0">
                <a:latin typeface="Times New Roman" pitchFamily="18" charset="0"/>
                <a:ea typeface="Impact"/>
                <a:cs typeface="Times New Roman" pitchFamily="18" charset="0"/>
                <a:sym typeface="Impact"/>
              </a:rPr>
              <a:t>Any </a:t>
            </a:r>
            <a:r>
              <a:rPr lang="en" sz="2400" dirty="0">
                <a:latin typeface="Times New Roman" pitchFamily="18" charset="0"/>
                <a:ea typeface="Impact"/>
                <a:cs typeface="Times New Roman" pitchFamily="18" charset="0"/>
                <a:sym typeface="Impact"/>
              </a:rPr>
              <a:t>of a group of hormones that belong to the class of chemical compounds known as steroids; </a:t>
            </a:r>
            <a:endParaRPr lang="en" sz="2400" dirty="0" smtClean="0">
              <a:latin typeface="Times New Roman" pitchFamily="18" charset="0"/>
              <a:ea typeface="Impact"/>
              <a:cs typeface="Times New Roman" pitchFamily="18" charset="0"/>
              <a:sym typeface="Impact"/>
            </a:endParaRPr>
          </a:p>
          <a:p>
            <a:pPr algn="just">
              <a:lnSpc>
                <a:spcPct val="150000"/>
              </a:lnSpc>
              <a:spcBef>
                <a:spcPts val="0"/>
              </a:spcBef>
              <a:buFont typeface="Arial" pitchFamily="34" charset="0"/>
              <a:buChar char="•"/>
            </a:pPr>
            <a:r>
              <a:rPr lang="en" sz="2400" dirty="0" smtClean="0">
                <a:latin typeface="Times New Roman" pitchFamily="18" charset="0"/>
                <a:ea typeface="Impact"/>
                <a:cs typeface="Times New Roman" pitchFamily="18" charset="0"/>
                <a:sym typeface="Impact"/>
              </a:rPr>
              <a:t>Secreted </a:t>
            </a:r>
            <a:r>
              <a:rPr lang="en" sz="2400" dirty="0">
                <a:latin typeface="Times New Roman" pitchFamily="18" charset="0"/>
                <a:ea typeface="Impact"/>
                <a:cs typeface="Times New Roman" pitchFamily="18" charset="0"/>
                <a:sym typeface="Impact"/>
              </a:rPr>
              <a:t>by three “steroid </a:t>
            </a:r>
            <a:r>
              <a:rPr lang="en" sz="2400" dirty="0" smtClean="0">
                <a:latin typeface="Times New Roman" pitchFamily="18" charset="0"/>
                <a:ea typeface="Impact"/>
                <a:cs typeface="Times New Roman" pitchFamily="18" charset="0"/>
                <a:sym typeface="Impact"/>
              </a:rPr>
              <a:t>glands” (adrenal </a:t>
            </a:r>
            <a:r>
              <a:rPr lang="en" sz="2400" dirty="0">
                <a:latin typeface="Times New Roman" pitchFamily="18" charset="0"/>
                <a:ea typeface="Impact"/>
                <a:cs typeface="Times New Roman" pitchFamily="18" charset="0"/>
                <a:sym typeface="Impact"/>
              </a:rPr>
              <a:t>cortex, testes, and </a:t>
            </a:r>
            <a:r>
              <a:rPr lang="en" sz="2400" dirty="0" smtClean="0">
                <a:latin typeface="Times New Roman" pitchFamily="18" charset="0"/>
                <a:ea typeface="Impact"/>
                <a:cs typeface="Times New Roman" pitchFamily="18" charset="0"/>
                <a:sym typeface="Impact"/>
              </a:rPr>
              <a:t>ovaries) and </a:t>
            </a:r>
            <a:r>
              <a:rPr lang="en" sz="2400" dirty="0">
                <a:latin typeface="Times New Roman" pitchFamily="18" charset="0"/>
                <a:ea typeface="Impact"/>
                <a:cs typeface="Times New Roman" pitchFamily="18" charset="0"/>
                <a:sym typeface="Impact"/>
              </a:rPr>
              <a:t>during pregnancy by the placenta. </a:t>
            </a:r>
            <a:endParaRPr lang="en" sz="2400" dirty="0" smtClean="0">
              <a:latin typeface="Times New Roman" pitchFamily="18" charset="0"/>
              <a:ea typeface="Impact"/>
              <a:cs typeface="Times New Roman" pitchFamily="18" charset="0"/>
              <a:sym typeface="Impact"/>
            </a:endParaRPr>
          </a:p>
          <a:p>
            <a:pPr algn="just">
              <a:lnSpc>
                <a:spcPct val="150000"/>
              </a:lnSpc>
              <a:spcBef>
                <a:spcPts val="0"/>
              </a:spcBef>
              <a:buFont typeface="Arial" pitchFamily="34" charset="0"/>
              <a:buChar char="•"/>
            </a:pPr>
            <a:r>
              <a:rPr lang="en" sz="2400" dirty="0" smtClean="0">
                <a:latin typeface="Times New Roman" pitchFamily="18" charset="0"/>
                <a:ea typeface="Impact"/>
                <a:cs typeface="Times New Roman" pitchFamily="18" charset="0"/>
                <a:sym typeface="Impact"/>
              </a:rPr>
              <a:t>All </a:t>
            </a:r>
            <a:r>
              <a:rPr lang="en" sz="2400" dirty="0">
                <a:latin typeface="Times New Roman" pitchFamily="18" charset="0"/>
                <a:ea typeface="Impact"/>
                <a:cs typeface="Times New Roman" pitchFamily="18" charset="0"/>
                <a:sym typeface="Impact"/>
              </a:rPr>
              <a:t>steroid hormones are derived from cholesterol. </a:t>
            </a:r>
            <a:endParaRPr lang="en" sz="2400" dirty="0" smtClean="0">
              <a:latin typeface="Times New Roman" pitchFamily="18" charset="0"/>
              <a:ea typeface="Impact"/>
              <a:cs typeface="Times New Roman" pitchFamily="18" charset="0"/>
              <a:sym typeface="Impact"/>
            </a:endParaRPr>
          </a:p>
          <a:p>
            <a:pPr algn="just">
              <a:lnSpc>
                <a:spcPct val="150000"/>
              </a:lnSpc>
              <a:spcBef>
                <a:spcPts val="0"/>
              </a:spcBef>
              <a:buFont typeface="Arial" pitchFamily="34" charset="0"/>
              <a:buChar char="•"/>
            </a:pPr>
            <a:r>
              <a:rPr lang="en" sz="2400" dirty="0" smtClean="0">
                <a:latin typeface="Times New Roman" pitchFamily="18" charset="0"/>
                <a:ea typeface="Impact"/>
                <a:cs typeface="Times New Roman" pitchFamily="18" charset="0"/>
                <a:sym typeface="Impact"/>
              </a:rPr>
              <a:t>They </a:t>
            </a:r>
            <a:r>
              <a:rPr lang="en" sz="2400" dirty="0">
                <a:latin typeface="Times New Roman" pitchFamily="18" charset="0"/>
                <a:ea typeface="Impact"/>
                <a:cs typeface="Times New Roman" pitchFamily="18" charset="0"/>
                <a:sym typeface="Impact"/>
              </a:rPr>
              <a:t>are transported through the bloodstream to the cells of various target organs where they carry out the regulation of a wide range of physiological </a:t>
            </a:r>
            <a:r>
              <a:rPr lang="en" sz="2400" dirty="0" smtClean="0">
                <a:latin typeface="Times New Roman" pitchFamily="18" charset="0"/>
                <a:ea typeface="Impact"/>
                <a:cs typeface="Times New Roman" pitchFamily="18" charset="0"/>
                <a:sym typeface="Impact"/>
              </a:rPr>
              <a:t>functions</a:t>
            </a:r>
            <a:endParaRPr lang="en" sz="2400" dirty="0">
              <a:latin typeface="Times New Roman" pitchFamily="18" charset="0"/>
              <a:ea typeface="Impact"/>
              <a:cs typeface="Times New Roman" pitchFamily="18" charset="0"/>
              <a:sym typeface="Impac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01752" y="152400"/>
            <a:ext cx="8534400" cy="457200"/>
          </a:xfrm>
          <a:prstGeom prst="rect">
            <a:avLst/>
          </a:prstGeom>
          <a:noFill/>
        </p:spPr>
        <p:txBody>
          <a:bodyPr lIns="91425" tIns="91425" rIns="91425" bIns="91425" anchor="t" anchorCtr="0">
            <a:noAutofit/>
          </a:bodyPr>
          <a:lstStyle/>
          <a:p>
            <a:pPr>
              <a:spcBef>
                <a:spcPts val="0"/>
              </a:spcBef>
            </a:pPr>
            <a:r>
              <a:rPr lang="en-US" sz="2400" b="1" dirty="0" smtClean="0">
                <a:solidFill>
                  <a:schemeClr val="tx1"/>
                </a:solidFill>
                <a:latin typeface="Times New Roman" pitchFamily="18" charset="0"/>
                <a:ea typeface="Impact"/>
                <a:cs typeface="Times New Roman" pitchFamily="18" charset="0"/>
                <a:sym typeface="Impact"/>
              </a:rPr>
              <a:t>C</a:t>
            </a:r>
            <a:r>
              <a:rPr lang="en" sz="2400" b="1" dirty="0" smtClean="0">
                <a:solidFill>
                  <a:schemeClr val="tx1"/>
                </a:solidFill>
                <a:latin typeface="Times New Roman" pitchFamily="18" charset="0"/>
                <a:ea typeface="Impact"/>
                <a:cs typeface="Times New Roman" pitchFamily="18" charset="0"/>
                <a:sym typeface="Impact"/>
              </a:rPr>
              <a:t>ont…</a:t>
            </a:r>
            <a:endParaRPr lang="en" sz="2400" b="1" dirty="0">
              <a:solidFill>
                <a:schemeClr val="tx1"/>
              </a:solidFill>
              <a:latin typeface="Times New Roman" pitchFamily="18" charset="0"/>
              <a:ea typeface="Impact"/>
              <a:cs typeface="Times New Roman" pitchFamily="18" charset="0"/>
              <a:sym typeface="Impact"/>
            </a:endParaRPr>
          </a:p>
        </p:txBody>
      </p:sp>
      <p:sp>
        <p:nvSpPr>
          <p:cNvPr id="66" name="Shape 66"/>
          <p:cNvSpPr txBox="1">
            <a:spLocks noGrp="1"/>
          </p:cNvSpPr>
          <p:nvPr>
            <p:ph sz="quarter" idx="1"/>
          </p:nvPr>
        </p:nvSpPr>
        <p:spPr>
          <a:xfrm>
            <a:off x="301752" y="762000"/>
            <a:ext cx="8503920" cy="5867400"/>
          </a:xfrm>
          <a:prstGeom prst="rect">
            <a:avLst/>
          </a:prstGeom>
          <a:noFill/>
        </p:spPr>
        <p:txBody>
          <a:bodyPr lIns="91425" tIns="91425" rIns="91425" bIns="91425" anchor="t" anchorCtr="0">
            <a:noAutofit/>
          </a:bodyPr>
          <a:lstStyle/>
          <a:p>
            <a:pPr>
              <a:spcBef>
                <a:spcPts val="0"/>
              </a:spcBef>
              <a:buNone/>
            </a:pPr>
            <a:r>
              <a:rPr lang="en-US" sz="2400" dirty="0" smtClean="0">
                <a:latin typeface="Times New Roman" pitchFamily="18" charset="0"/>
                <a:ea typeface="Impact"/>
                <a:cs typeface="Times New Roman" pitchFamily="18" charset="0"/>
                <a:sym typeface="Impact"/>
              </a:rPr>
              <a:t>C</a:t>
            </a:r>
            <a:r>
              <a:rPr lang="en" sz="2400" dirty="0" smtClean="0">
                <a:latin typeface="Times New Roman" pitchFamily="18" charset="0"/>
                <a:ea typeface="Impact"/>
                <a:cs typeface="Times New Roman" pitchFamily="18" charset="0"/>
                <a:sym typeface="Impact"/>
              </a:rPr>
              <a:t>lassified into </a:t>
            </a:r>
            <a:r>
              <a:rPr lang="en" sz="2400" dirty="0">
                <a:latin typeface="Times New Roman" pitchFamily="18" charset="0"/>
                <a:ea typeface="Impact"/>
                <a:cs typeface="Times New Roman" pitchFamily="18" charset="0"/>
                <a:sym typeface="Impact"/>
              </a:rPr>
              <a:t>two categories </a:t>
            </a:r>
            <a:endParaRPr lang="en" sz="2400" dirty="0" smtClean="0">
              <a:latin typeface="Times New Roman" pitchFamily="18" charset="0"/>
              <a:ea typeface="Impact"/>
              <a:cs typeface="Times New Roman" pitchFamily="18" charset="0"/>
              <a:sym typeface="Impact"/>
            </a:endParaRPr>
          </a:p>
          <a:p>
            <a:pPr algn="just">
              <a:spcBef>
                <a:spcPts val="0"/>
              </a:spcBef>
              <a:buFont typeface="Arial" pitchFamily="34" charset="0"/>
              <a:buChar char="•"/>
            </a:pPr>
            <a:r>
              <a:rPr lang="en" sz="2400" dirty="0" smtClean="0">
                <a:solidFill>
                  <a:srgbClr val="C00000"/>
                </a:solidFill>
                <a:latin typeface="Times New Roman" pitchFamily="18" charset="0"/>
                <a:ea typeface="Impact"/>
                <a:cs typeface="Times New Roman" pitchFamily="18" charset="0"/>
                <a:sym typeface="Impact"/>
              </a:rPr>
              <a:t>Sex hormones </a:t>
            </a:r>
            <a:r>
              <a:rPr lang="en" sz="2400" dirty="0" smtClean="0">
                <a:latin typeface="Times New Roman" pitchFamily="18" charset="0"/>
                <a:ea typeface="Impact"/>
                <a:cs typeface="Times New Roman" pitchFamily="18" charset="0"/>
                <a:sym typeface="Impact"/>
              </a:rPr>
              <a:t>produced by the gonads mediate the growth, development, maintenance and function of the reproductive tract and the accessory sex organs. </a:t>
            </a:r>
          </a:p>
          <a:p>
            <a:pPr algn="just">
              <a:spcBef>
                <a:spcPts val="0"/>
              </a:spcBef>
              <a:buFont typeface="Arial" pitchFamily="34" charset="0"/>
              <a:buChar char="•"/>
            </a:pPr>
            <a:r>
              <a:rPr lang="en" sz="2400" dirty="0" smtClean="0">
                <a:latin typeface="Times New Roman" pitchFamily="18" charset="0"/>
                <a:ea typeface="Impact"/>
                <a:cs typeface="Times New Roman" pitchFamily="18" charset="0"/>
                <a:sym typeface="Impact"/>
              </a:rPr>
              <a:t>These hormones fall into 3 chemically and physiologically distinct categories, the estrogens and progestrins which regulate the female reproductive functions and the androgens which regulate the male reproductive functions. </a:t>
            </a:r>
          </a:p>
          <a:p>
            <a:r>
              <a:rPr lang="en" sz="2400" dirty="0" smtClean="0">
                <a:latin typeface="Times New Roman" pitchFamily="18" charset="0"/>
                <a:ea typeface="Impact"/>
                <a:cs typeface="Times New Roman" pitchFamily="18" charset="0"/>
                <a:sym typeface="Impact"/>
              </a:rPr>
              <a:t>Adrenocortical  hormones are produced by the adrenal cortex</a:t>
            </a:r>
            <a:endParaRPr lang="en" sz="2400" dirty="0" smtClean="0">
              <a:solidFill>
                <a:srgbClr val="FF0000"/>
              </a:solidFill>
              <a:latin typeface="Impact"/>
              <a:ea typeface="Impact"/>
              <a:cs typeface="Impact"/>
              <a:sym typeface="Impact"/>
            </a:endParaRPr>
          </a:p>
          <a:p>
            <a:pPr algn="just"/>
            <a:r>
              <a:rPr lang="en" sz="2400" dirty="0" smtClean="0">
                <a:latin typeface="Times New Roman" pitchFamily="18" charset="0"/>
                <a:ea typeface="Impact"/>
                <a:cs typeface="Times New Roman" pitchFamily="18" charset="0"/>
                <a:sym typeface="Impact"/>
              </a:rPr>
              <a:t>They can be divided into 2 classes, depending on their biological activity.</a:t>
            </a:r>
          </a:p>
          <a:p>
            <a:pPr algn="just"/>
            <a:r>
              <a:rPr lang="en" sz="2400" dirty="0" smtClean="0">
                <a:latin typeface="Times New Roman" pitchFamily="18" charset="0"/>
                <a:ea typeface="Impact"/>
                <a:cs typeface="Times New Roman" pitchFamily="18" charset="0"/>
                <a:sym typeface="Impact"/>
              </a:rPr>
              <a:t> 1)The Mineralocorticoids which affect the excretion of fluid and electrolytes as well as Na retention. </a:t>
            </a:r>
          </a:p>
          <a:p>
            <a:pPr algn="just"/>
            <a:r>
              <a:rPr lang="en" sz="2400" dirty="0" smtClean="0">
                <a:latin typeface="Times New Roman" pitchFamily="18" charset="0"/>
                <a:ea typeface="Impact"/>
                <a:cs typeface="Times New Roman" pitchFamily="18" charset="0"/>
                <a:sym typeface="Impact"/>
              </a:rPr>
              <a:t>2)The Glucocorticoids which influence the intermediary metabolism</a:t>
            </a:r>
            <a:endParaRPr lang="en-US" sz="2400" dirty="0" smtClean="0">
              <a:latin typeface="Times New Roman" pitchFamily="18" charset="0"/>
              <a:cs typeface="Times New Roman" pitchFamily="18" charset="0"/>
            </a:endParaRPr>
          </a:p>
          <a:p>
            <a:pPr algn="just">
              <a:spcBef>
                <a:spcPts val="0"/>
              </a:spcBef>
              <a:buFont typeface="Arial" pitchFamily="34" charset="0"/>
              <a:buChar char="•"/>
            </a:pPr>
            <a:endParaRPr lang="en" sz="2400" dirty="0" smtClean="0">
              <a:latin typeface="Times New Roman" pitchFamily="18" charset="0"/>
              <a:ea typeface="Impact"/>
              <a:cs typeface="Times New Roman" pitchFamily="18" charset="0"/>
              <a:sym typeface="Impact"/>
            </a:endParaRPr>
          </a:p>
          <a:p>
            <a:pPr>
              <a:spcBef>
                <a:spcPts val="0"/>
              </a:spcBef>
              <a:buNone/>
            </a:pPr>
            <a:r>
              <a:rPr lang="en" sz="3300" dirty="0" smtClean="0">
                <a:latin typeface="Times New Roman" pitchFamily="18" charset="0"/>
                <a:ea typeface="Impact"/>
                <a:cs typeface="Times New Roman" pitchFamily="18" charset="0"/>
                <a:sym typeface="Impact"/>
              </a:rPr>
              <a:t> </a:t>
            </a:r>
            <a:endParaRPr lang="en" sz="3300" dirty="0">
              <a:latin typeface="Times New Roman" pitchFamily="18" charset="0"/>
              <a:ea typeface="Impact"/>
              <a:cs typeface="Times New Roman" pitchFamily="18" charset="0"/>
              <a:sym typeface="Impac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prstGeom prst="rect">
            <a:avLst/>
          </a:prstGeom>
        </p:spPr>
        <p:txBody>
          <a:bodyPr lIns="91425" tIns="91425" rIns="91425" bIns="91425" anchor="t" anchorCtr="0">
            <a:noAutofit/>
          </a:bodyPr>
          <a:lstStyle/>
          <a:p>
            <a:pPr>
              <a:spcBef>
                <a:spcPts val="0"/>
              </a:spcBef>
              <a:buNone/>
            </a:pPr>
            <a:r>
              <a:rPr lang="en" b="1" dirty="0">
                <a:solidFill>
                  <a:schemeClr val="tx1"/>
                </a:solidFill>
                <a:latin typeface="Times New Roman" pitchFamily="18" charset="0"/>
                <a:ea typeface="Impact"/>
                <a:cs typeface="Times New Roman" pitchFamily="18" charset="0"/>
                <a:sym typeface="Impact"/>
              </a:rPr>
              <a:t>Functions </a:t>
            </a:r>
            <a:r>
              <a:rPr lang="en" b="1" dirty="0" smtClean="0">
                <a:solidFill>
                  <a:schemeClr val="tx1"/>
                </a:solidFill>
                <a:latin typeface="Times New Roman" pitchFamily="18" charset="0"/>
                <a:ea typeface="Impact"/>
                <a:cs typeface="Times New Roman" pitchFamily="18" charset="0"/>
                <a:sym typeface="Impact"/>
              </a:rPr>
              <a:t> &amp; uses </a:t>
            </a:r>
            <a:endParaRPr lang="en" b="1" dirty="0">
              <a:solidFill>
                <a:schemeClr val="tx1"/>
              </a:solidFill>
              <a:latin typeface="Times New Roman" pitchFamily="18" charset="0"/>
              <a:ea typeface="Impact"/>
              <a:cs typeface="Times New Roman" pitchFamily="18" charset="0"/>
              <a:sym typeface="Impact"/>
            </a:endParaRPr>
          </a:p>
        </p:txBody>
      </p:sp>
      <p:sp>
        <p:nvSpPr>
          <p:cNvPr id="311" name="Shape 311"/>
          <p:cNvSpPr txBox="1">
            <a:spLocks noGrp="1"/>
          </p:cNvSpPr>
          <p:nvPr>
            <p:ph sz="quarter" idx="1"/>
          </p:nvPr>
        </p:nvSpPr>
        <p:spPr>
          <a:xfrm>
            <a:off x="301752" y="914400"/>
            <a:ext cx="8503920" cy="5638800"/>
          </a:xfrm>
          <a:prstGeom prst="rect">
            <a:avLst/>
          </a:prstGeom>
        </p:spPr>
        <p:txBody>
          <a:bodyPr lIns="91425" tIns="91425" rIns="91425" bIns="91425" anchor="t" anchorCtr="0">
            <a:noAutofit/>
          </a:bodyPr>
          <a:lstStyle/>
          <a:p>
            <a:pPr marL="457200" indent="-228600" algn="just">
              <a:spcBef>
                <a:spcPts val="0"/>
              </a:spcBef>
              <a:buClr>
                <a:srgbClr val="FF0000"/>
              </a:buClr>
              <a:buSzPct val="100000"/>
              <a:buNone/>
            </a:pPr>
            <a:r>
              <a:rPr lang="en" sz="2600" dirty="0" smtClean="0">
                <a:latin typeface="Times New Roman" pitchFamily="18" charset="0"/>
                <a:ea typeface="Impact"/>
                <a:cs typeface="Times New Roman" pitchFamily="18" charset="0"/>
                <a:sym typeface="Impact"/>
              </a:rPr>
              <a:t>The sex hormones are primarily activated during puberty, at which they play a major role in the development of secondary sexual characteristics</a:t>
            </a:r>
          </a:p>
          <a:p>
            <a:pPr marL="457200" lvl="0" indent="-228600" algn="just" rtl="0">
              <a:spcBef>
                <a:spcPts val="0"/>
              </a:spcBef>
              <a:buClr>
                <a:srgbClr val="FF0000"/>
              </a:buClr>
              <a:buSzPct val="100000"/>
              <a:buNone/>
            </a:pPr>
            <a:r>
              <a:rPr lang="en" sz="2600" dirty="0" smtClean="0">
                <a:latin typeface="Times New Roman" pitchFamily="18" charset="0"/>
                <a:ea typeface="Impact"/>
                <a:cs typeface="Times New Roman" pitchFamily="18" charset="0"/>
                <a:sym typeface="Impact"/>
              </a:rPr>
              <a:t>Mineralocorticoids </a:t>
            </a:r>
            <a:r>
              <a:rPr lang="en" sz="2600" dirty="0">
                <a:latin typeface="Times New Roman" pitchFamily="18" charset="0"/>
                <a:ea typeface="Impact"/>
                <a:cs typeface="Times New Roman" pitchFamily="18" charset="0"/>
                <a:sym typeface="Impact"/>
              </a:rPr>
              <a:t>are involved in maintaining the osmotic potential in humans.</a:t>
            </a:r>
          </a:p>
          <a:p>
            <a:pPr marL="457200" lvl="0" indent="-228600" algn="just" rtl="0">
              <a:spcBef>
                <a:spcPts val="0"/>
              </a:spcBef>
              <a:buClr>
                <a:srgbClr val="FF0000"/>
              </a:buClr>
              <a:buSzPct val="100000"/>
              <a:buNone/>
            </a:pPr>
            <a:r>
              <a:rPr lang="en" sz="2600" dirty="0">
                <a:latin typeface="Times New Roman" pitchFamily="18" charset="0"/>
                <a:ea typeface="Impact"/>
                <a:cs typeface="Times New Roman" pitchFamily="18" charset="0"/>
                <a:sym typeface="Impact"/>
              </a:rPr>
              <a:t>Glucocorticoids are involved in glucose metabolism and also serve as the body’s natural defence against excessive inflammation. </a:t>
            </a:r>
          </a:p>
          <a:p>
            <a:pPr marL="457200" indent="-228600" algn="just">
              <a:spcBef>
                <a:spcPts val="0"/>
              </a:spcBef>
              <a:buClr>
                <a:srgbClr val="FF0000"/>
              </a:buClr>
              <a:buSzPct val="96153"/>
              <a:buNone/>
            </a:pPr>
            <a:r>
              <a:rPr lang="en" sz="2400" dirty="0" smtClean="0">
                <a:latin typeface="Times New Roman" pitchFamily="18" charset="0"/>
                <a:ea typeface="Impact"/>
                <a:cs typeface="Times New Roman" pitchFamily="18" charset="0"/>
                <a:sym typeface="Impact"/>
              </a:rPr>
              <a:t>Cortisone  known as 17,21-dihydroxypregn-4-ene-3,11,20-trione, is a glucocorticoid hormone. The acetate ester of this hormone is used IM, orally, and topically to treat a wide variety of situations such as rheumatoid arthritis, addison’s disease, and certain allergic conditions such as eczema. </a:t>
            </a:r>
          </a:p>
          <a:p>
            <a:pPr marL="457200" lvl="0" indent="-228600">
              <a:spcBef>
                <a:spcPts val="0"/>
              </a:spcBef>
              <a:buClr>
                <a:srgbClr val="FF0000"/>
              </a:buClr>
              <a:buSzPct val="96153"/>
              <a:buNone/>
            </a:pPr>
            <a:endParaRPr lang="en" b="1" dirty="0">
              <a:solidFill>
                <a:srgbClr val="FF0000"/>
              </a:solidFill>
              <a:latin typeface="Times New Roman" pitchFamily="18" charset="0"/>
              <a:ea typeface="Consolas"/>
              <a:cs typeface="Times New Roman" pitchFamily="18" charset="0"/>
              <a:sym typeface="Consolas"/>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Shape 322"/>
          <p:cNvSpPr txBox="1">
            <a:spLocks noGrp="1"/>
          </p:cNvSpPr>
          <p:nvPr>
            <p:ph type="title"/>
          </p:nvPr>
        </p:nvSpPr>
        <p:spPr>
          <a:prstGeom prst="rect">
            <a:avLst/>
          </a:prstGeom>
        </p:spPr>
        <p:txBody>
          <a:bodyPr lIns="91425" tIns="91425" rIns="91425" bIns="91425" anchor="t" anchorCtr="0">
            <a:noAutofit/>
          </a:bodyPr>
          <a:lstStyle/>
          <a:p>
            <a:pPr lvl="0" rtl="0">
              <a:spcBef>
                <a:spcPts val="0"/>
              </a:spcBef>
              <a:buClr>
                <a:schemeClr val="dk1"/>
              </a:buClr>
              <a:buSzPct val="39285"/>
              <a:buFont typeface="Arial"/>
              <a:buNone/>
            </a:pPr>
            <a:r>
              <a:rPr lang="en-US" b="1" dirty="0" smtClean="0">
                <a:solidFill>
                  <a:schemeClr val="tx1"/>
                </a:solidFill>
                <a:latin typeface="Times New Roman" pitchFamily="18" charset="0"/>
                <a:ea typeface="Impact"/>
                <a:cs typeface="Times New Roman" pitchFamily="18" charset="0"/>
                <a:sym typeface="Impact"/>
              </a:rPr>
              <a:t>C</a:t>
            </a:r>
            <a:r>
              <a:rPr lang="en" b="1" dirty="0" smtClean="0">
                <a:solidFill>
                  <a:schemeClr val="tx1"/>
                </a:solidFill>
                <a:latin typeface="Times New Roman" pitchFamily="18" charset="0"/>
                <a:ea typeface="Impact"/>
                <a:cs typeface="Times New Roman" pitchFamily="18" charset="0"/>
                <a:sym typeface="Impact"/>
              </a:rPr>
              <a:t>onti ….</a:t>
            </a:r>
            <a:endParaRPr lang="en" b="1" dirty="0">
              <a:solidFill>
                <a:schemeClr val="tx1"/>
              </a:solidFill>
              <a:latin typeface="Times New Roman" pitchFamily="18" charset="0"/>
              <a:ea typeface="Impact"/>
              <a:cs typeface="Times New Roman" pitchFamily="18" charset="0"/>
              <a:sym typeface="Impact"/>
            </a:endParaRPr>
          </a:p>
          <a:p>
            <a:pPr>
              <a:spcBef>
                <a:spcPts val="0"/>
              </a:spcBef>
              <a:buNone/>
            </a:pPr>
            <a:endParaRPr/>
          </a:p>
        </p:txBody>
      </p:sp>
      <p:sp>
        <p:nvSpPr>
          <p:cNvPr id="323" name="Shape 323"/>
          <p:cNvSpPr txBox="1">
            <a:spLocks noGrp="1"/>
          </p:cNvSpPr>
          <p:nvPr>
            <p:ph sz="quarter" idx="1"/>
          </p:nvPr>
        </p:nvSpPr>
        <p:spPr>
          <a:xfrm>
            <a:off x="301752" y="1066800"/>
            <a:ext cx="8503920" cy="5486400"/>
          </a:xfrm>
          <a:prstGeom prst="rect">
            <a:avLst/>
          </a:prstGeom>
        </p:spPr>
        <p:txBody>
          <a:bodyPr lIns="91425" tIns="91425" rIns="91425" bIns="91425" anchor="t" anchorCtr="0">
            <a:noAutofit/>
          </a:bodyPr>
          <a:lstStyle/>
          <a:p>
            <a:pPr algn="just">
              <a:spcBef>
                <a:spcPts val="0"/>
              </a:spcBef>
            </a:pPr>
            <a:r>
              <a:rPr lang="en" sz="2800" dirty="0" smtClean="0">
                <a:latin typeface="Times New Roman" pitchFamily="18" charset="0"/>
                <a:ea typeface="Impact"/>
                <a:cs typeface="Times New Roman" pitchFamily="18" charset="0"/>
                <a:sym typeface="Impact"/>
              </a:rPr>
              <a:t>Hydrocortisone </a:t>
            </a:r>
            <a:r>
              <a:rPr lang="en" sz="2800" dirty="0">
                <a:latin typeface="Times New Roman" pitchFamily="18" charset="0"/>
                <a:ea typeface="Impact"/>
                <a:cs typeface="Times New Roman" pitchFamily="18" charset="0"/>
                <a:sym typeface="Impact"/>
              </a:rPr>
              <a:t>is 11B,17,21-trihydroxypregn-4-ene-3,20-dione. This hormone and its acetate ester are used IM,orally and topically for </a:t>
            </a:r>
            <a:r>
              <a:rPr lang="en" sz="2800" dirty="0" smtClean="0">
                <a:latin typeface="Times New Roman" pitchFamily="18" charset="0"/>
                <a:ea typeface="Impact"/>
                <a:cs typeface="Times New Roman" pitchFamily="18" charset="0"/>
                <a:sym typeface="Impact"/>
              </a:rPr>
              <a:t>mild </a:t>
            </a:r>
            <a:r>
              <a:rPr lang="en" sz="2800" dirty="0">
                <a:latin typeface="Times New Roman" pitchFamily="18" charset="0"/>
                <a:ea typeface="Impact"/>
                <a:cs typeface="Times New Roman" pitchFamily="18" charset="0"/>
                <a:sym typeface="Impact"/>
              </a:rPr>
              <a:t>to moderately severe inflammation </a:t>
            </a:r>
            <a:r>
              <a:rPr lang="en" sz="2800" dirty="0" smtClean="0">
                <a:latin typeface="Times New Roman" pitchFamily="18" charset="0"/>
                <a:ea typeface="Impact"/>
                <a:cs typeface="Times New Roman" pitchFamily="18" charset="0"/>
                <a:sym typeface="Impact"/>
              </a:rPr>
              <a:t>and </a:t>
            </a:r>
            <a:r>
              <a:rPr lang="en" sz="2800" dirty="0">
                <a:latin typeface="Times New Roman" pitchFamily="18" charset="0"/>
                <a:ea typeface="Impact"/>
                <a:cs typeface="Times New Roman" pitchFamily="18" charset="0"/>
                <a:sym typeface="Impact"/>
              </a:rPr>
              <a:t>other auto-immune conditions. It has the potential to suppress the immune </a:t>
            </a:r>
            <a:r>
              <a:rPr lang="en" sz="2800" dirty="0" smtClean="0">
                <a:latin typeface="Times New Roman" pitchFamily="18" charset="0"/>
                <a:ea typeface="Impact"/>
                <a:cs typeface="Times New Roman" pitchFamily="18" charset="0"/>
                <a:sym typeface="Impact"/>
              </a:rPr>
              <a:t>system.</a:t>
            </a:r>
          </a:p>
          <a:p>
            <a:pPr algn="just">
              <a:spcBef>
                <a:spcPts val="0"/>
              </a:spcBef>
            </a:pPr>
            <a:r>
              <a:rPr lang="en" sz="2800" dirty="0" smtClean="0">
                <a:latin typeface="Times New Roman" pitchFamily="18" charset="0"/>
                <a:ea typeface="Impact"/>
                <a:cs typeface="Times New Roman" pitchFamily="18" charset="0"/>
                <a:sym typeface="Impact"/>
              </a:rPr>
              <a:t>Testosterone or 17 beta-hydroxyandrost-4-en-3-one is the active male hormone. Its injected IM. Used as a replacement therapy of male reproductive problems. Its also notable for its anabolic effects with regard to protein synthesis and nitrogen retention in the body and was previously used extensively by body builders as a ‘tissue-building’ drug. </a:t>
            </a:r>
          </a:p>
          <a:p>
            <a:pPr>
              <a:spcBef>
                <a:spcPts val="0"/>
              </a:spcBef>
              <a:buNone/>
            </a:pPr>
            <a:endParaRPr lang="en" sz="2600" dirty="0">
              <a:solidFill>
                <a:srgbClr val="FF0000"/>
              </a:solidFill>
              <a:latin typeface="Times New Roman" pitchFamily="18" charset="0"/>
              <a:ea typeface="Impact"/>
              <a:cs typeface="Times New Roman" pitchFamily="18" charset="0"/>
              <a:sym typeface="Impac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type="title"/>
          </p:nvPr>
        </p:nvSpPr>
        <p:spPr>
          <a:prstGeom prst="rect">
            <a:avLst/>
          </a:prstGeom>
        </p:spPr>
        <p:txBody>
          <a:bodyPr lIns="91425" tIns="91425" rIns="91425" bIns="91425" anchor="t" anchorCtr="0">
            <a:noAutofit/>
          </a:bodyPr>
          <a:lstStyle/>
          <a:p>
            <a:pPr lvl="0">
              <a:spcBef>
                <a:spcPts val="0"/>
              </a:spcBef>
              <a:buClr>
                <a:schemeClr val="dk1"/>
              </a:buClr>
              <a:buSzPct val="39285"/>
              <a:buFont typeface="Arial"/>
              <a:buNone/>
            </a:pPr>
            <a:r>
              <a:rPr lang="en-US" dirty="0" smtClean="0">
                <a:solidFill>
                  <a:schemeClr val="tx1"/>
                </a:solidFill>
                <a:latin typeface="Times New Roman" pitchFamily="18" charset="0"/>
                <a:ea typeface="Impact"/>
                <a:cs typeface="Times New Roman" pitchFamily="18" charset="0"/>
                <a:sym typeface="Impact"/>
              </a:rPr>
              <a:t>C</a:t>
            </a:r>
            <a:r>
              <a:rPr lang="en" dirty="0" smtClean="0">
                <a:solidFill>
                  <a:schemeClr val="tx1"/>
                </a:solidFill>
                <a:latin typeface="Times New Roman" pitchFamily="18" charset="0"/>
                <a:ea typeface="Impact"/>
                <a:cs typeface="Times New Roman" pitchFamily="18" charset="0"/>
                <a:sym typeface="Impact"/>
              </a:rPr>
              <a:t>onti….</a:t>
            </a:r>
            <a:endParaRPr lang="en" dirty="0">
              <a:solidFill>
                <a:schemeClr val="tx1"/>
              </a:solidFill>
              <a:latin typeface="Times New Roman" pitchFamily="18" charset="0"/>
              <a:ea typeface="Impact"/>
              <a:cs typeface="Times New Roman" pitchFamily="18" charset="0"/>
              <a:sym typeface="Impact"/>
            </a:endParaRPr>
          </a:p>
        </p:txBody>
      </p:sp>
      <p:sp>
        <p:nvSpPr>
          <p:cNvPr id="335" name="Shape 335"/>
          <p:cNvSpPr txBox="1">
            <a:spLocks noGrp="1"/>
          </p:cNvSpPr>
          <p:nvPr>
            <p:ph sz="quarter" idx="1"/>
          </p:nvPr>
        </p:nvSpPr>
        <p:spPr>
          <a:xfrm>
            <a:off x="301752" y="1066800"/>
            <a:ext cx="8503920" cy="5562600"/>
          </a:xfrm>
          <a:prstGeom prst="rect">
            <a:avLst/>
          </a:prstGeom>
        </p:spPr>
        <p:txBody>
          <a:bodyPr lIns="91425" tIns="91425" rIns="91425" bIns="91425" anchor="t" anchorCtr="0">
            <a:noAutofit/>
          </a:bodyPr>
          <a:lstStyle/>
          <a:p>
            <a:pPr algn="just">
              <a:spcBef>
                <a:spcPts val="0"/>
              </a:spcBef>
            </a:pPr>
            <a:r>
              <a:rPr lang="en" sz="2700" dirty="0">
                <a:latin typeface="Times New Roman" pitchFamily="18" charset="0"/>
                <a:ea typeface="Impact"/>
                <a:cs typeface="Times New Roman" pitchFamily="18" charset="0"/>
                <a:sym typeface="Impact"/>
              </a:rPr>
              <a:t>Estradiol or estra-1,3,5(10)-triene-3,17 beta-diol is used orally, injected IM and implanted subcutaneously. The hormone is used to manage the local atrophic and degenerative changes in the adult vagina and the vulva. Also used in prostate cancer in males to balance the effect of excessive androgens. </a:t>
            </a:r>
            <a:endParaRPr lang="en" sz="2700" dirty="0" smtClean="0">
              <a:latin typeface="Times New Roman" pitchFamily="18" charset="0"/>
              <a:ea typeface="Impact"/>
              <a:cs typeface="Times New Roman" pitchFamily="18" charset="0"/>
              <a:sym typeface="Impact"/>
            </a:endParaRPr>
          </a:p>
          <a:p>
            <a:pPr algn="just">
              <a:spcBef>
                <a:spcPts val="0"/>
              </a:spcBef>
            </a:pPr>
            <a:r>
              <a:rPr lang="en" sz="2800" dirty="0" smtClean="0">
                <a:latin typeface="Times New Roman" pitchFamily="18" charset="0"/>
                <a:ea typeface="Impact"/>
                <a:cs typeface="Times New Roman" pitchFamily="18" charset="0"/>
                <a:sym typeface="Impact"/>
              </a:rPr>
              <a:t>Progesterone or pregn-4-ene-3,20-dione is produced by the corpus luteum in females and subsequently thickens the endometrial lining of the uterus to maintain pregnancy. It also suppresses ovulation and thus can be used as a contraceptive. </a:t>
            </a:r>
          </a:p>
          <a:p>
            <a:pPr>
              <a:spcBef>
                <a:spcPts val="0"/>
              </a:spcBef>
              <a:buNone/>
            </a:pPr>
            <a:endParaRPr lang="en" sz="2700" dirty="0">
              <a:solidFill>
                <a:srgbClr val="FF0000"/>
              </a:solidFill>
              <a:latin typeface="Times New Roman" pitchFamily="18" charset="0"/>
              <a:ea typeface="Impact"/>
              <a:cs typeface="Times New Roman" pitchFamily="18" charset="0"/>
              <a:sym typeface="Impac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0"/>
            <a:ext cx="8534400" cy="2438400"/>
          </a:xfrm>
        </p:spPr>
        <p:txBody>
          <a:bodyPr>
            <a:noAutofit/>
          </a:bodyPr>
          <a:lstStyle/>
          <a:p>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4400" b="1" dirty="0" smtClean="0"/>
              <a:t/>
            </a:r>
            <a:br>
              <a:rPr lang="en-US" sz="4400" b="1" dirty="0" smtClean="0"/>
            </a:br>
            <a:r>
              <a:rPr lang="en-US" sz="6600" b="1" dirty="0" err="1" smtClean="0"/>
              <a:t>Withanolides</a:t>
            </a:r>
            <a:r>
              <a:rPr lang="en-US" sz="6600" b="1" dirty="0" smtClean="0"/>
              <a:t/>
            </a:r>
            <a:br>
              <a:rPr lang="en-US" sz="6600" b="1" dirty="0" smtClean="0"/>
            </a:br>
            <a:r>
              <a:rPr lang="en-US" sz="4400" b="1" dirty="0" smtClean="0"/>
              <a:t>(</a:t>
            </a:r>
            <a:r>
              <a:rPr lang="en-US" sz="4400" b="1" u="sng" dirty="0" err="1" smtClean="0"/>
              <a:t>Ashwagandha</a:t>
            </a:r>
            <a:r>
              <a:rPr lang="en-US" sz="4400" b="1" u="sng" dirty="0" smtClean="0"/>
              <a:t>)</a:t>
            </a:r>
            <a:r>
              <a:rPr lang="en-US" sz="4400" dirty="0" smtClean="0"/>
              <a:t/>
            </a:r>
            <a:br>
              <a:rPr lang="en-US" sz="4400" dirty="0" smtClean="0"/>
            </a:br>
            <a:endParaRPr lang="en-US" sz="4400" dirty="0"/>
          </a:p>
        </p:txBody>
      </p:sp>
      <p:sp>
        <p:nvSpPr>
          <p:cNvPr id="3" name="Content Placeholder 2"/>
          <p:cNvSpPr>
            <a:spLocks noGrp="1"/>
          </p:cNvSpPr>
          <p:nvPr>
            <p:ph sz="quarter" idx="1"/>
          </p:nvPr>
        </p:nvSpPr>
        <p:spPr>
          <a:xfrm>
            <a:off x="301752" y="914400"/>
            <a:ext cx="8503920" cy="5638800"/>
          </a:xfrm>
        </p:spPr>
        <p:txBody>
          <a:bodyPr>
            <a:normAutofit fontScale="92500"/>
          </a:bodyPr>
          <a:lstStyle/>
          <a:p>
            <a:pPr algn="just">
              <a:lnSpc>
                <a:spcPct val="150000"/>
              </a:lnSpc>
            </a:pPr>
            <a:r>
              <a:rPr lang="en-US" dirty="0" smtClean="0"/>
              <a:t>a group of C28 of naturally </a:t>
            </a:r>
            <a:r>
              <a:rPr lang="en-US" dirty="0"/>
              <a:t>occurring </a:t>
            </a:r>
            <a:r>
              <a:rPr lang="en-US" dirty="0" smtClean="0"/>
              <a:t>steroids built </a:t>
            </a:r>
            <a:r>
              <a:rPr lang="en-US" dirty="0"/>
              <a:t>on an </a:t>
            </a:r>
            <a:r>
              <a:rPr lang="en-US" dirty="0" err="1" smtClean="0"/>
              <a:t>ergostane</a:t>
            </a:r>
            <a:r>
              <a:rPr lang="en-US" dirty="0" smtClean="0"/>
              <a:t> structure   (tetracyclic triterpene) skeleton from various </a:t>
            </a:r>
            <a:r>
              <a:rPr lang="en-US" dirty="0" err="1" smtClean="0"/>
              <a:t>solanaceous</a:t>
            </a:r>
            <a:r>
              <a:rPr lang="en-US" dirty="0" smtClean="0"/>
              <a:t>  plants.</a:t>
            </a:r>
          </a:p>
          <a:p>
            <a:pPr algn="just">
              <a:lnSpc>
                <a:spcPct val="150000"/>
              </a:lnSpc>
            </a:pPr>
            <a:r>
              <a:rPr lang="en-US" dirty="0" smtClean="0"/>
              <a:t>occur </a:t>
            </a:r>
            <a:r>
              <a:rPr lang="en-US" dirty="0"/>
              <a:t>as secondary </a:t>
            </a:r>
            <a:r>
              <a:rPr lang="en-US" dirty="0" smtClean="0"/>
              <a:t>metabolites.</a:t>
            </a:r>
          </a:p>
          <a:p>
            <a:pPr algn="just">
              <a:lnSpc>
                <a:spcPct val="150000"/>
              </a:lnSpc>
            </a:pPr>
            <a:r>
              <a:rPr lang="en-US" dirty="0"/>
              <a:t> </a:t>
            </a:r>
            <a:r>
              <a:rPr lang="en-US" dirty="0" smtClean="0"/>
              <a:t>Consist of a steroid backbone bound to a lactone or one of its derivatives and produced via  oxidation of steroids.</a:t>
            </a:r>
          </a:p>
          <a:p>
            <a:pPr algn="just">
              <a:lnSpc>
                <a:spcPct val="150000"/>
              </a:lnSpc>
            </a:pPr>
            <a:r>
              <a:rPr lang="en-US" dirty="0" err="1" smtClean="0"/>
              <a:t>Withanolides</a:t>
            </a:r>
            <a:r>
              <a:rPr lang="en-US" dirty="0" smtClean="0"/>
              <a:t> present in  </a:t>
            </a:r>
            <a:r>
              <a:rPr lang="en-US" i="1" dirty="0" err="1" smtClean="0"/>
              <a:t>Datura</a:t>
            </a:r>
            <a:r>
              <a:rPr lang="en-US" dirty="0" smtClean="0"/>
              <a:t>, </a:t>
            </a:r>
            <a:r>
              <a:rPr lang="en-US" i="1" dirty="0" err="1" smtClean="0"/>
              <a:t>Dunalia</a:t>
            </a:r>
            <a:r>
              <a:rPr lang="en-US" dirty="0" smtClean="0"/>
              <a:t>, </a:t>
            </a:r>
            <a:r>
              <a:rPr lang="en-US" i="1" dirty="0" err="1" smtClean="0"/>
              <a:t>Iochroma</a:t>
            </a:r>
            <a:r>
              <a:rPr lang="en-US" dirty="0" smtClean="0"/>
              <a:t>, </a:t>
            </a:r>
          </a:p>
          <a:p>
            <a:pPr algn="just">
              <a:lnSpc>
                <a:spcPct val="150000"/>
              </a:lnSpc>
            </a:pPr>
            <a:r>
              <a:rPr lang="en-US" i="1" dirty="0" err="1" smtClean="0"/>
              <a:t>Lycium</a:t>
            </a:r>
            <a:r>
              <a:rPr lang="en-US" dirty="0" smtClean="0"/>
              <a:t>, </a:t>
            </a:r>
            <a:r>
              <a:rPr lang="en-US" i="1" dirty="0" err="1" smtClean="0"/>
              <a:t>Nicandra</a:t>
            </a:r>
            <a:r>
              <a:rPr lang="en-US" dirty="0" smtClean="0"/>
              <a:t>, </a:t>
            </a:r>
            <a:r>
              <a:rPr lang="en-US" i="1" dirty="0" err="1" smtClean="0"/>
              <a:t>Physalis</a:t>
            </a:r>
            <a:r>
              <a:rPr lang="en-US" dirty="0" smtClean="0"/>
              <a:t>, </a:t>
            </a:r>
            <a:r>
              <a:rPr lang="en-US" i="1" dirty="0" err="1" smtClean="0"/>
              <a:t>Salpichroa</a:t>
            </a:r>
            <a:r>
              <a:rPr lang="en-US" dirty="0" smtClean="0"/>
              <a:t>, </a:t>
            </a:r>
            <a:r>
              <a:rPr lang="en-US" i="1" dirty="0" err="1" smtClean="0"/>
              <a:t>Solanum</a:t>
            </a:r>
            <a:r>
              <a:rPr lang="en-US" dirty="0" smtClean="0"/>
              <a:t>, </a:t>
            </a:r>
          </a:p>
          <a:p>
            <a:pPr algn="just">
              <a:lnSpc>
                <a:spcPct val="150000"/>
              </a:lnSpc>
            </a:pPr>
            <a:r>
              <a:rPr lang="en-US" i="1" dirty="0" err="1" smtClean="0"/>
              <a:t>Withania</a:t>
            </a:r>
            <a:r>
              <a:rPr lang="en-US" dirty="0" smtClean="0"/>
              <a:t>, and </a:t>
            </a:r>
            <a:r>
              <a:rPr lang="en-US" i="1" dirty="0" err="1" smtClean="0"/>
              <a:t>Jaborosa</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Bile acids</a:t>
            </a:r>
            <a:r>
              <a:rPr lang="en-US" sz="3600" dirty="0" smtClean="0"/>
              <a:t> </a:t>
            </a:r>
            <a:endParaRPr lang="en-US" dirty="0"/>
          </a:p>
        </p:txBody>
      </p:sp>
      <p:sp>
        <p:nvSpPr>
          <p:cNvPr id="3" name="Content Placeholder 2"/>
          <p:cNvSpPr>
            <a:spLocks noGrp="1"/>
          </p:cNvSpPr>
          <p:nvPr>
            <p:ph sz="quarter" idx="1"/>
          </p:nvPr>
        </p:nvSpPr>
        <p:spPr>
          <a:xfrm>
            <a:off x="301752" y="1066800"/>
            <a:ext cx="8503920" cy="5486400"/>
          </a:xfrm>
        </p:spPr>
        <p:txBody>
          <a:bodyPr>
            <a:noAutofit/>
          </a:bodyPr>
          <a:lstStyle/>
          <a:p>
            <a:pPr algn="just">
              <a:lnSpc>
                <a:spcPct val="150000"/>
              </a:lnSpc>
            </a:pPr>
            <a:r>
              <a:rPr lang="en-US" sz="2000" dirty="0" smtClean="0"/>
              <a:t>steroid acids found predominantly in the bile of mammals &amp; other vertebrates.</a:t>
            </a:r>
          </a:p>
          <a:p>
            <a:pPr algn="just">
              <a:lnSpc>
                <a:spcPct val="150000"/>
              </a:lnSpc>
            </a:pPr>
            <a:r>
              <a:rPr lang="en-US" sz="2000" dirty="0" smtClean="0"/>
              <a:t> The mammalian bile is an alkaline secretion of the gall bladder.</a:t>
            </a:r>
          </a:p>
          <a:p>
            <a:pPr algn="just">
              <a:lnSpc>
                <a:spcPct val="150000"/>
              </a:lnSpc>
            </a:pPr>
            <a:r>
              <a:rPr lang="en-US" sz="2000" dirty="0" smtClean="0"/>
              <a:t>The bile of mammals &amp; other animal species, results from metabolic processes in the liver. </a:t>
            </a:r>
          </a:p>
          <a:p>
            <a:pPr algn="just">
              <a:lnSpc>
                <a:spcPct val="170000"/>
              </a:lnSpc>
            </a:pPr>
            <a:r>
              <a:rPr lang="en-US" sz="2000" dirty="0" smtClean="0"/>
              <a:t>Bile consists of approx. 86% water &amp; 14% dry matter. </a:t>
            </a:r>
          </a:p>
          <a:p>
            <a:pPr algn="just">
              <a:lnSpc>
                <a:spcPct val="170000"/>
              </a:lnSpc>
            </a:pPr>
            <a:r>
              <a:rPr lang="en-US" sz="2000" dirty="0" smtClean="0"/>
              <a:t>The m. </a:t>
            </a:r>
            <a:r>
              <a:rPr lang="en-US" sz="2000" dirty="0" err="1" smtClean="0"/>
              <a:t>impt</a:t>
            </a:r>
            <a:r>
              <a:rPr lang="en-US" sz="2000" dirty="0" smtClean="0"/>
              <a:t>.  components of dry matter free  &amp;b conjugated bile acids</a:t>
            </a:r>
          </a:p>
          <a:p>
            <a:pPr algn="just">
              <a:lnSpc>
                <a:spcPct val="150000"/>
              </a:lnSpc>
            </a:pPr>
            <a:r>
              <a:rPr lang="en-US" sz="2000" dirty="0" smtClean="0"/>
              <a:t> Different molecular forms can be synthesized in the liver by different species.</a:t>
            </a:r>
          </a:p>
          <a:p>
            <a:pPr algn="just">
              <a:lnSpc>
                <a:spcPct val="150000"/>
              </a:lnSpc>
            </a:pPr>
            <a:r>
              <a:rPr lang="en-US" sz="2000" dirty="0" smtClean="0"/>
              <a:t>Bile acids are conjugated with </a:t>
            </a:r>
            <a:r>
              <a:rPr lang="en-US" sz="2000" dirty="0" err="1" smtClean="0"/>
              <a:t>taurine</a:t>
            </a:r>
            <a:r>
              <a:rPr lang="en-US" sz="2000" dirty="0" smtClean="0"/>
              <a:t> or </a:t>
            </a:r>
            <a:r>
              <a:rPr lang="en-US" sz="2000" dirty="0" err="1" smtClean="0"/>
              <a:t>glycine</a:t>
            </a:r>
            <a:r>
              <a:rPr lang="en-US" sz="2000" dirty="0" smtClean="0"/>
              <a:t> in the liver, forming bile salts.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lstStyle/>
          <a:p>
            <a:r>
              <a:rPr lang="en-US" dirty="0" smtClean="0"/>
              <a:t>Conti…</a:t>
            </a:r>
            <a:endParaRPr lang="en-US" dirty="0"/>
          </a:p>
        </p:txBody>
      </p:sp>
      <p:sp>
        <p:nvSpPr>
          <p:cNvPr id="3" name="Content Placeholder 2"/>
          <p:cNvSpPr>
            <a:spLocks noGrp="1"/>
          </p:cNvSpPr>
          <p:nvPr>
            <p:ph sz="quarter" idx="1"/>
          </p:nvPr>
        </p:nvSpPr>
        <p:spPr>
          <a:xfrm>
            <a:off x="301752" y="838200"/>
            <a:ext cx="8503920" cy="5638800"/>
          </a:xfrm>
        </p:spPr>
        <p:txBody>
          <a:bodyPr/>
          <a:lstStyle/>
          <a:p>
            <a:pPr>
              <a:lnSpc>
                <a:spcPct val="150000"/>
              </a:lnSpc>
            </a:pPr>
            <a:r>
              <a:rPr lang="en-US" dirty="0" err="1" smtClean="0"/>
              <a:t>Withanolide</a:t>
            </a:r>
            <a:r>
              <a:rPr lang="en-US" dirty="0" smtClean="0"/>
              <a:t> A</a:t>
            </a:r>
          </a:p>
          <a:p>
            <a:pPr>
              <a:lnSpc>
                <a:spcPct val="150000"/>
              </a:lnSpc>
            </a:pPr>
            <a:r>
              <a:rPr lang="en-US" dirty="0" err="1"/>
              <a:t>W</a:t>
            </a:r>
            <a:r>
              <a:rPr lang="en-US" dirty="0" err="1" smtClean="0"/>
              <a:t>ithanoside</a:t>
            </a:r>
            <a:r>
              <a:rPr lang="en-US" dirty="0" smtClean="0"/>
              <a:t> IV</a:t>
            </a:r>
          </a:p>
          <a:p>
            <a:pPr>
              <a:lnSpc>
                <a:spcPct val="150000"/>
              </a:lnSpc>
            </a:pPr>
            <a:r>
              <a:rPr lang="en-US" dirty="0" err="1"/>
              <a:t>W</a:t>
            </a:r>
            <a:r>
              <a:rPr lang="en-US" dirty="0" err="1" smtClean="0"/>
              <a:t>ithanoside</a:t>
            </a:r>
            <a:r>
              <a:rPr lang="en-US" dirty="0" smtClean="0"/>
              <a:t> VI </a:t>
            </a:r>
          </a:p>
          <a:p>
            <a:pPr>
              <a:lnSpc>
                <a:spcPct val="150000"/>
              </a:lnSpc>
            </a:pPr>
            <a:r>
              <a:rPr lang="en-US" dirty="0" err="1" smtClean="0"/>
              <a:t>Withaferin</a:t>
            </a:r>
            <a:r>
              <a:rPr lang="en-US" dirty="0" smtClean="0"/>
              <a:t> A</a:t>
            </a:r>
          </a:p>
          <a:p>
            <a:pPr>
              <a:lnSpc>
                <a:spcPct val="150000"/>
              </a:lnSpc>
            </a:pPr>
            <a:r>
              <a:rPr lang="en-US" dirty="0" err="1" smtClean="0"/>
              <a:t>Salpichrolides</a:t>
            </a:r>
            <a:r>
              <a:rPr lang="en-US" dirty="0" smtClean="0"/>
              <a:t> A, B and G</a:t>
            </a:r>
          </a:p>
          <a:p>
            <a:pPr>
              <a:lnSpc>
                <a:spcPct val="150000"/>
              </a:lnSpc>
            </a:pPr>
            <a:r>
              <a:rPr lang="en-US" dirty="0" err="1" smtClean="0"/>
              <a:t>Nicandrenones</a:t>
            </a:r>
            <a:endParaRPr lang="en-US" dirty="0" smtClean="0"/>
          </a:p>
          <a:p>
            <a:pPr>
              <a:lnSpc>
                <a:spcPct val="150000"/>
              </a:lnSpc>
            </a:pPr>
            <a:r>
              <a:rPr lang="en-US" dirty="0" err="1" smtClean="0"/>
              <a:t>Ixocarpalactone</a:t>
            </a:r>
            <a:r>
              <a:rPr lang="en-US" dirty="0" smtClean="0"/>
              <a:t> A</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381000"/>
          </a:xfrm>
        </p:spPr>
        <p:txBody>
          <a:bodyPr>
            <a:normAutofit fontScale="90000"/>
          </a:bodyPr>
          <a:lstStyle/>
          <a:p>
            <a:r>
              <a:rPr lang="en-US" dirty="0" smtClean="0"/>
              <a:t>Conti….</a:t>
            </a:r>
            <a:endParaRPr lang="en-US" dirty="0"/>
          </a:p>
        </p:txBody>
      </p:sp>
      <p:sp>
        <p:nvSpPr>
          <p:cNvPr id="3" name="Content Placeholder 2"/>
          <p:cNvSpPr>
            <a:spLocks noGrp="1"/>
          </p:cNvSpPr>
          <p:nvPr>
            <p:ph sz="quarter" idx="1"/>
          </p:nvPr>
        </p:nvSpPr>
        <p:spPr>
          <a:xfrm>
            <a:off x="301752" y="762000"/>
            <a:ext cx="8503920" cy="5867400"/>
          </a:xfrm>
        </p:spPr>
        <p:txBody>
          <a:bodyPr>
            <a:normAutofit lnSpcReduction="10000"/>
          </a:bodyPr>
          <a:lstStyle/>
          <a:p>
            <a:pPr algn="just"/>
            <a:r>
              <a:rPr lang="en-US" dirty="0" smtClean="0"/>
              <a:t>Anti-inflammatory</a:t>
            </a:r>
          </a:p>
          <a:p>
            <a:pPr algn="just"/>
            <a:r>
              <a:rPr lang="en-US" dirty="0" smtClean="0"/>
              <a:t>Anti </a:t>
            </a:r>
            <a:r>
              <a:rPr lang="en-US" dirty="0" err="1" smtClean="0"/>
              <a:t>angiogenic</a:t>
            </a:r>
            <a:r>
              <a:rPr lang="en-US" dirty="0" smtClean="0"/>
              <a:t> </a:t>
            </a:r>
          </a:p>
          <a:p>
            <a:pPr algn="just"/>
            <a:r>
              <a:rPr lang="en-US" dirty="0" smtClean="0"/>
              <a:t> Potential pesticide</a:t>
            </a:r>
          </a:p>
          <a:p>
            <a:pPr algn="just"/>
            <a:r>
              <a:rPr lang="en-US" dirty="0" smtClean="0"/>
              <a:t>Insecticidal effects</a:t>
            </a:r>
          </a:p>
          <a:p>
            <a:pPr algn="just"/>
            <a:r>
              <a:rPr lang="en-US" dirty="0" smtClean="0"/>
              <a:t>Anti-tumor agent and suppress cancer cells </a:t>
            </a:r>
          </a:p>
          <a:p>
            <a:pPr algn="just"/>
            <a:r>
              <a:rPr lang="en-US" dirty="0" smtClean="0"/>
              <a:t>Regenerate nerve cells</a:t>
            </a:r>
          </a:p>
          <a:p>
            <a:pPr algn="just"/>
            <a:r>
              <a:rPr lang="en-US" dirty="0"/>
              <a:t>I</a:t>
            </a:r>
            <a:r>
              <a:rPr lang="en-US" dirty="0" smtClean="0"/>
              <a:t>mproves memory</a:t>
            </a:r>
          </a:p>
          <a:p>
            <a:pPr algn="just"/>
            <a:r>
              <a:rPr lang="en-US" dirty="0" smtClean="0"/>
              <a:t>Antimicrobial</a:t>
            </a:r>
          </a:p>
          <a:p>
            <a:pPr algn="just"/>
            <a:r>
              <a:rPr lang="en-US" dirty="0" smtClean="0"/>
              <a:t>Adoptogenic</a:t>
            </a:r>
          </a:p>
          <a:p>
            <a:pPr algn="just"/>
            <a:r>
              <a:rPr lang="en-US" dirty="0" smtClean="0"/>
              <a:t>Immuno-modulatory</a:t>
            </a:r>
          </a:p>
          <a:p>
            <a:pPr algn="just"/>
            <a:r>
              <a:rPr lang="en-US" dirty="0" smtClean="0"/>
              <a:t>Anti arthritic</a:t>
            </a:r>
          </a:p>
          <a:p>
            <a:pPr algn="just"/>
            <a:r>
              <a:rPr lang="en-US" dirty="0" err="1" smtClean="0"/>
              <a:t>Hepato</a:t>
            </a:r>
            <a:r>
              <a:rPr lang="en-US" dirty="0" smtClean="0"/>
              <a:t>-protective</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sz="quarter" idx="1"/>
          </p:nvPr>
        </p:nvSpPr>
        <p:spPr>
          <a:xfrm>
            <a:off x="301752" y="987552"/>
            <a:ext cx="8503920" cy="5489448"/>
          </a:xfrm>
        </p:spPr>
        <p:txBody>
          <a:bodyPr>
            <a:normAutofit/>
          </a:bodyPr>
          <a:lstStyle/>
          <a:p>
            <a:pPr algn="just"/>
            <a:r>
              <a:rPr lang="en-US" dirty="0"/>
              <a:t>Insomnia, </a:t>
            </a:r>
          </a:p>
          <a:p>
            <a:pPr algn="just"/>
            <a:r>
              <a:rPr lang="en-US" dirty="0"/>
              <a:t>Tiredness potency issues,</a:t>
            </a:r>
          </a:p>
          <a:p>
            <a:pPr algn="just"/>
            <a:r>
              <a:rPr lang="en-US" dirty="0"/>
              <a:t> Skin problem and coughing</a:t>
            </a:r>
            <a:r>
              <a:rPr lang="en-US" dirty="0" smtClean="0"/>
              <a:t>.</a:t>
            </a:r>
          </a:p>
          <a:p>
            <a:pPr algn="just">
              <a:lnSpc>
                <a:spcPct val="150000"/>
              </a:lnSpc>
            </a:pPr>
            <a:r>
              <a:rPr lang="en-US" dirty="0" smtClean="0"/>
              <a:t>The recommended dose is two grams per day for up to three months. </a:t>
            </a:r>
          </a:p>
          <a:p>
            <a:pPr algn="just">
              <a:lnSpc>
                <a:spcPct val="150000"/>
              </a:lnSpc>
            </a:pPr>
            <a:r>
              <a:rPr lang="en-US" dirty="0" smtClean="0"/>
              <a:t>Higher doses can lead to toxicity. </a:t>
            </a:r>
          </a:p>
          <a:p>
            <a:pPr algn="just">
              <a:lnSpc>
                <a:spcPct val="150000"/>
              </a:lnSpc>
            </a:pPr>
            <a:r>
              <a:rPr lang="en-US" dirty="0" smtClean="0"/>
              <a:t>Pregnant women should avoid using products containing </a:t>
            </a:r>
            <a:r>
              <a:rPr lang="en-US" dirty="0" err="1" smtClean="0"/>
              <a:t>withanolides</a:t>
            </a:r>
            <a:r>
              <a:rPr lang="en-US" dirty="0" smtClean="0"/>
              <a:t> because of possible effects on the unborn child.</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noAutofit/>
          </a:bodyPr>
          <a:lstStyle/>
          <a:p>
            <a:r>
              <a:rPr lang="en-US" sz="4000" b="1" dirty="0" err="1" smtClean="0">
                <a:solidFill>
                  <a:schemeClr val="tx1"/>
                </a:solidFill>
                <a:latin typeface="Times New Roman" pitchFamily="18" charset="0"/>
                <a:cs typeface="Times New Roman" pitchFamily="18" charset="0"/>
              </a:rPr>
              <a:t>Ecdysone</a:t>
            </a:r>
            <a:endParaRPr lang="en-US" sz="4000" b="1"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301752" y="990600"/>
            <a:ext cx="8503920" cy="5562600"/>
          </a:xfrm>
        </p:spPr>
        <p:txBody>
          <a:bodyPr>
            <a:noAutofit/>
          </a:bodyPr>
          <a:lstStyle/>
          <a:p>
            <a:pPr algn="just"/>
            <a:r>
              <a:rPr lang="en-US" sz="2400" dirty="0" smtClean="0">
                <a:latin typeface="Times New Roman" pitchFamily="18" charset="0"/>
                <a:cs typeface="Times New Roman" pitchFamily="18" charset="0"/>
              </a:rPr>
              <a:t>Derived from German word </a:t>
            </a:r>
            <a:r>
              <a:rPr lang="en-US" sz="2400" i="1" dirty="0" err="1" smtClean="0">
                <a:latin typeface="Times New Roman" pitchFamily="18" charset="0"/>
                <a:cs typeface="Times New Roman" pitchFamily="18" charset="0"/>
              </a:rPr>
              <a:t>ecdyson</a:t>
            </a:r>
            <a:r>
              <a:rPr lang="en-US" sz="2400" i="1" dirty="0" smtClean="0">
                <a:latin typeface="Times New Roman" pitchFamily="18" charset="0"/>
                <a:cs typeface="Times New Roman" pitchFamily="18" charset="0"/>
              </a:rPr>
              <a:t>  and </a:t>
            </a:r>
            <a:r>
              <a:rPr lang="en-US" sz="2400" dirty="0" smtClean="0">
                <a:latin typeface="Times New Roman" pitchFamily="18" charset="0"/>
                <a:cs typeface="Times New Roman" pitchFamily="18" charset="0"/>
              </a:rPr>
              <a:t>Greek </a:t>
            </a:r>
            <a:r>
              <a:rPr lang="en-US" sz="2400" i="1" dirty="0" err="1" smtClean="0">
                <a:latin typeface="Times New Roman" pitchFamily="18" charset="0"/>
                <a:cs typeface="Times New Roman" pitchFamily="18" charset="0"/>
              </a:rPr>
              <a:t>ekdusis</a:t>
            </a:r>
            <a:endParaRPr lang="en-US" sz="2400" i="1"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There are two prothoracic glands (</a:t>
            </a:r>
            <a:r>
              <a:rPr lang="en-US" sz="2400" dirty="0" smtClean="0"/>
              <a:t>pair of endocrine glands located in the pro-thorax (anterior segment of the thorax of an insect) of certain insects that regulate molting (shed old feathers, hair, or skin to make way for a new growth). </a:t>
            </a:r>
          </a:p>
          <a:p>
            <a:pPr algn="just"/>
            <a:r>
              <a:rPr lang="en-US" sz="2400" dirty="0" smtClean="0">
                <a:latin typeface="Times New Roman" pitchFamily="18" charset="0"/>
                <a:cs typeface="Times New Roman" pitchFamily="18" charset="0"/>
              </a:rPr>
              <a:t>Under the influence of PTTH (</a:t>
            </a:r>
            <a:r>
              <a:rPr lang="en-US" sz="2400" dirty="0" err="1" smtClean="0"/>
              <a:t>Prothoracicotropic</a:t>
            </a:r>
            <a:r>
              <a:rPr lang="en-US" sz="2400" dirty="0" smtClean="0"/>
              <a:t> hormone</a:t>
            </a:r>
            <a:r>
              <a:rPr lang="en-US" sz="2400" dirty="0" smtClean="0">
                <a:latin typeface="Times New Roman" pitchFamily="18" charset="0"/>
                <a:cs typeface="Times New Roman" pitchFamily="18" charset="0"/>
              </a:rPr>
              <a:t>), they secrete the steroid hormone called </a:t>
            </a:r>
            <a:r>
              <a:rPr lang="en-US" sz="2400" dirty="0" err="1" smtClean="0">
                <a:latin typeface="Times New Roman" pitchFamily="18" charset="0"/>
                <a:cs typeface="Times New Roman" pitchFamily="18" charset="0"/>
              </a:rPr>
              <a:t>ecdysone</a:t>
            </a:r>
            <a:r>
              <a:rPr lang="en-US" sz="2400" dirty="0" smtClean="0">
                <a:latin typeface="Times New Roman" pitchFamily="18" charset="0"/>
                <a:cs typeface="Times New Roman" pitchFamily="18" charset="0"/>
              </a:rPr>
              <a:t>.</a:t>
            </a:r>
          </a:p>
          <a:p>
            <a:pPr algn="just"/>
            <a:r>
              <a:rPr lang="en-US" sz="2400" dirty="0" smtClean="0">
                <a:latin typeface="Times New Roman" pitchFamily="18" charset="0"/>
                <a:cs typeface="Times New Roman" pitchFamily="18" charset="0"/>
              </a:rPr>
              <a:t>In 1954, A. Butenandt isolated α-</a:t>
            </a:r>
            <a:r>
              <a:rPr lang="en-US" sz="2400" dirty="0" err="1" smtClean="0">
                <a:latin typeface="Times New Roman" pitchFamily="18" charset="0"/>
                <a:cs typeface="Times New Roman" pitchFamily="18" charset="0"/>
              </a:rPr>
              <a:t>ecdysone</a:t>
            </a:r>
            <a:r>
              <a:rPr lang="en-US" sz="2400" dirty="0" smtClean="0">
                <a:latin typeface="Times New Roman" pitchFamily="18" charset="0"/>
                <a:cs typeface="Times New Roman" pitchFamily="18" charset="0"/>
              </a:rPr>
              <a:t> from silkworm</a:t>
            </a:r>
          </a:p>
          <a:p>
            <a:pPr algn="just"/>
            <a:r>
              <a:rPr lang="en-US" sz="2400" dirty="0" smtClean="0">
                <a:latin typeface="Times New Roman" pitchFamily="18" charset="0"/>
                <a:cs typeface="Times New Roman" pitchFamily="18" charset="0"/>
              </a:rPr>
              <a:t>Chemical structure  was determined in 1965</a:t>
            </a:r>
          </a:p>
          <a:p>
            <a:pPr algn="just"/>
            <a:r>
              <a:rPr lang="en-US" sz="2400" dirty="0" smtClean="0">
                <a:latin typeface="Times New Roman" pitchFamily="18" charset="0"/>
                <a:cs typeface="Times New Roman" pitchFamily="18" charset="0"/>
              </a:rPr>
              <a:t>Steroidal pro-hormone (</a:t>
            </a:r>
            <a:r>
              <a:rPr lang="en-US" sz="2400" dirty="0" smtClean="0"/>
              <a:t>precursor of a hormone</a:t>
            </a:r>
            <a:r>
              <a:rPr lang="en-US" sz="2400" dirty="0" smtClean="0">
                <a:latin typeface="Times New Roman" pitchFamily="18" charset="0"/>
                <a:cs typeface="Times New Roman" pitchFamily="18" charset="0"/>
              </a:rPr>
              <a:t>) secreted by the pro-thoracic gland of insects  and is  major insect molting hormone.</a:t>
            </a:r>
          </a:p>
          <a:p>
            <a:pPr algn="just"/>
            <a:r>
              <a:rPr lang="en-US" sz="2400" dirty="0" smtClean="0">
                <a:latin typeface="Times New Roman" pitchFamily="18" charset="0"/>
                <a:cs typeface="Times New Roman" pitchFamily="18" charset="0"/>
              </a:rPr>
              <a:t>  α-</a:t>
            </a:r>
            <a:r>
              <a:rPr lang="en-US" sz="2400" dirty="0" err="1" smtClean="0">
                <a:latin typeface="Times New Roman" pitchFamily="18" charset="0"/>
                <a:cs typeface="Times New Roman" pitchFamily="18" charset="0"/>
              </a:rPr>
              <a:t>ecdysone</a:t>
            </a:r>
            <a:r>
              <a:rPr lang="en-US" sz="2400" dirty="0" smtClean="0">
                <a:latin typeface="Times New Roman" pitchFamily="18" charset="0"/>
                <a:cs typeface="Times New Roman" pitchFamily="18" charset="0"/>
              </a:rPr>
              <a:t> , </a:t>
            </a:r>
            <a:r>
              <a:rPr lang="en-US" sz="2400" dirty="0" err="1" smtClean="0">
                <a:latin typeface="Times New Roman" pitchFamily="18" charset="0"/>
                <a:cs typeface="Times New Roman" pitchFamily="18" charset="0"/>
              </a:rPr>
              <a:t>ecdysterone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amarosterone</a:t>
            </a:r>
            <a:r>
              <a:rPr lang="en-US" sz="2400" dirty="0" smtClean="0">
                <a:latin typeface="Times New Roman" pitchFamily="18" charset="0"/>
                <a:cs typeface="Times New Roman" pitchFamily="18" charset="0"/>
              </a:rPr>
              <a:t> and </a:t>
            </a:r>
            <a:r>
              <a:rPr lang="en-US" sz="2400" dirty="0" err="1" smtClean="0">
                <a:latin typeface="Times New Roman" pitchFamily="18" charset="0"/>
                <a:cs typeface="Times New Roman" pitchFamily="18" charset="0"/>
              </a:rPr>
              <a:t>cyasterone</a:t>
            </a:r>
            <a:endParaRPr lang="en-US" sz="2400" dirty="0" smtClean="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lstStyle/>
          <a:p>
            <a:r>
              <a:rPr lang="en-US" dirty="0" smtClean="0">
                <a:solidFill>
                  <a:schemeClr val="tx1"/>
                </a:solidFill>
              </a:rPr>
              <a:t>Conti…</a:t>
            </a:r>
            <a:endParaRPr lang="en-US" dirty="0">
              <a:solidFill>
                <a:schemeClr val="tx1"/>
              </a:solidFill>
            </a:endParaRPr>
          </a:p>
        </p:txBody>
      </p:sp>
      <p:sp>
        <p:nvSpPr>
          <p:cNvPr id="3" name="Content Placeholder 2"/>
          <p:cNvSpPr>
            <a:spLocks noGrp="1"/>
          </p:cNvSpPr>
          <p:nvPr>
            <p:ph sz="quarter" idx="1"/>
          </p:nvPr>
        </p:nvSpPr>
        <p:spPr>
          <a:xfrm>
            <a:off x="301752" y="914400"/>
            <a:ext cx="8503920" cy="5638800"/>
          </a:xfrm>
        </p:spPr>
        <p:txBody>
          <a:bodyPr>
            <a:normAutofit lnSpcReduction="10000"/>
          </a:bodyPr>
          <a:lstStyle/>
          <a:p>
            <a:pPr algn="just"/>
            <a:r>
              <a:rPr lang="en-US" sz="2800" dirty="0" smtClean="0">
                <a:latin typeface="Times New Roman" pitchFamily="18" charset="0"/>
                <a:cs typeface="Times New Roman" pitchFamily="18" charset="0"/>
              </a:rPr>
              <a:t>Insect molting hormones are generally called </a:t>
            </a:r>
            <a:r>
              <a:rPr lang="en-US" sz="2800" dirty="0" err="1" smtClean="0">
                <a:latin typeface="Times New Roman" pitchFamily="18" charset="0"/>
                <a:cs typeface="Times New Roman" pitchFamily="18" charset="0"/>
              </a:rPr>
              <a:t>ecdy</a:t>
            </a:r>
            <a:r>
              <a:rPr lang="en-US" sz="2800" dirty="0" smtClean="0">
                <a:latin typeface="Times New Roman" pitchFamily="18" charset="0"/>
                <a:cs typeface="Times New Roman" pitchFamily="18" charset="0"/>
              </a:rPr>
              <a:t>-steroids</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In plants </a:t>
            </a:r>
            <a:r>
              <a:rPr lang="en-US" dirty="0" err="1" smtClean="0">
                <a:latin typeface="Times New Roman" pitchFamily="18" charset="0"/>
                <a:cs typeface="Times New Roman" pitchFamily="18" charset="0"/>
              </a:rPr>
              <a:t>ecdy</a:t>
            </a:r>
            <a:r>
              <a:rPr lang="en-US" dirty="0" smtClean="0">
                <a:latin typeface="Times New Roman" pitchFamily="18" charset="0"/>
                <a:cs typeface="Times New Roman" pitchFamily="18" charset="0"/>
              </a:rPr>
              <a:t>-steroids  act as protecting agent against herbivorous insects</a:t>
            </a:r>
          </a:p>
          <a:p>
            <a:pPr algn="just"/>
            <a:r>
              <a:rPr lang="en-US" dirty="0" smtClean="0">
                <a:latin typeface="Times New Roman" pitchFamily="18" charset="0"/>
                <a:cs typeface="Times New Roman" pitchFamily="18" charset="0"/>
              </a:rPr>
              <a:t>Herbal adaptogenic (</a:t>
            </a:r>
            <a:r>
              <a:rPr lang="en-US" dirty="0" smtClean="0"/>
              <a:t>substances, compounds, herbs whose administration results in stabilization of physiological processes and promotion of homeostasis </a:t>
            </a:r>
            <a:r>
              <a:rPr lang="en-US" dirty="0" err="1" smtClean="0"/>
              <a:t>i.e</a:t>
            </a:r>
            <a:r>
              <a:rPr lang="en-US" dirty="0" smtClean="0"/>
              <a:t> decreased cellular sensitivity to stress</a:t>
            </a:r>
            <a:r>
              <a:rPr lang="en-US" dirty="0" smtClean="0">
                <a:latin typeface="Times New Roman" pitchFamily="18" charset="0"/>
                <a:cs typeface="Times New Roman" pitchFamily="18" charset="0"/>
              </a:rPr>
              <a:t>) remedies</a:t>
            </a:r>
          </a:p>
          <a:p>
            <a:pPr algn="just"/>
            <a:r>
              <a:rPr lang="en-US" dirty="0" smtClean="0">
                <a:latin typeface="Times New Roman" pitchFamily="18" charset="0"/>
                <a:cs typeface="Times New Roman" pitchFamily="18" charset="0"/>
              </a:rPr>
              <a:t>Controls </a:t>
            </a:r>
            <a:r>
              <a:rPr lang="en-US" dirty="0" err="1" smtClean="0">
                <a:latin typeface="Times New Roman" pitchFamily="18" charset="0"/>
                <a:cs typeface="Times New Roman" pitchFamily="18" charset="0"/>
              </a:rPr>
              <a:t>ecdysis</a:t>
            </a:r>
            <a:r>
              <a:rPr lang="en-US" dirty="0" smtClean="0">
                <a:latin typeface="Times New Roman" pitchFamily="18" charset="0"/>
                <a:cs typeface="Times New Roman" pitchFamily="18" charset="0"/>
              </a:rPr>
              <a:t> (</a:t>
            </a:r>
            <a:r>
              <a:rPr lang="en-US" dirty="0" smtClean="0"/>
              <a:t>process of shedding the old skin  or outer cuticle</a:t>
            </a:r>
            <a:r>
              <a:rPr lang="en-US" dirty="0" smtClean="0">
                <a:latin typeface="Times New Roman" pitchFamily="18" charset="0"/>
                <a:cs typeface="Times New Roman" pitchFamily="18" charset="0"/>
              </a:rPr>
              <a:t>) and stimulates metamorphosis (</a:t>
            </a:r>
            <a:r>
              <a:rPr lang="en-US" dirty="0" smtClean="0"/>
              <a:t>change in form from one stage to the next in the life history of an organism</a:t>
            </a:r>
            <a:r>
              <a:rPr lang="en-US" dirty="0" smtClean="0">
                <a:latin typeface="Times New Roman" pitchFamily="18" charset="0"/>
                <a:cs typeface="Times New Roman" pitchFamily="18" charset="0"/>
              </a:rPr>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Conti….</a:t>
            </a:r>
            <a:endParaRPr lang="en-US" dirty="0">
              <a:solidFill>
                <a:schemeClr val="tx1"/>
              </a:solidFill>
            </a:endParaRPr>
          </a:p>
        </p:txBody>
      </p:sp>
      <p:sp>
        <p:nvSpPr>
          <p:cNvPr id="3" name="Content Placeholder 2"/>
          <p:cNvSpPr>
            <a:spLocks noGrp="1"/>
          </p:cNvSpPr>
          <p:nvPr>
            <p:ph sz="quarter" idx="1"/>
          </p:nvPr>
        </p:nvSpPr>
        <p:spPr>
          <a:xfrm>
            <a:off x="301752" y="1143000"/>
            <a:ext cx="8503920" cy="5410200"/>
          </a:xfrm>
        </p:spPr>
        <p:txBody>
          <a:bodyPr>
            <a:normAutofit/>
          </a:bodyPr>
          <a:lstStyle/>
          <a:p>
            <a:pPr algn="just">
              <a:lnSpc>
                <a:spcPct val="150000"/>
              </a:lnSpc>
            </a:pPr>
            <a:r>
              <a:rPr lang="en-US" dirty="0" smtClean="0"/>
              <a:t>Stimulates the synthesis of messenger RNA for </a:t>
            </a:r>
            <a:r>
              <a:rPr lang="en-US" dirty="0" err="1" smtClean="0"/>
              <a:t>dopa</a:t>
            </a:r>
            <a:r>
              <a:rPr lang="en-US" dirty="0" smtClean="0"/>
              <a:t> </a:t>
            </a:r>
            <a:r>
              <a:rPr lang="en-US" dirty="0" err="1" smtClean="0"/>
              <a:t>decarboxylase</a:t>
            </a:r>
            <a:r>
              <a:rPr lang="en-US" dirty="0" smtClean="0"/>
              <a:t>. This enzyme is involved in the biosynthesis of the </a:t>
            </a:r>
            <a:r>
              <a:rPr lang="en-US" dirty="0" err="1" smtClean="0"/>
              <a:t>sclerotizing</a:t>
            </a:r>
            <a:r>
              <a:rPr lang="en-US" dirty="0" smtClean="0"/>
              <a:t> agent </a:t>
            </a:r>
            <a:r>
              <a:rPr lang="en-US" i="1" dirty="0" smtClean="0"/>
              <a:t>N</a:t>
            </a:r>
            <a:r>
              <a:rPr lang="en-US" dirty="0" smtClean="0"/>
              <a:t>-acetyl-dopamine</a:t>
            </a:r>
          </a:p>
          <a:p>
            <a:pPr algn="just">
              <a:lnSpc>
                <a:spcPct val="150000"/>
              </a:lnSpc>
            </a:pPr>
            <a:r>
              <a:rPr lang="en-US" dirty="0" err="1" smtClean="0"/>
              <a:t>Ecdysones</a:t>
            </a:r>
            <a:r>
              <a:rPr lang="en-US" dirty="0" smtClean="0"/>
              <a:t> also initiate </a:t>
            </a:r>
            <a:r>
              <a:rPr lang="en-US" dirty="0" err="1" smtClean="0"/>
              <a:t>pupal</a:t>
            </a:r>
            <a:r>
              <a:rPr lang="en-US" dirty="0" smtClean="0"/>
              <a:t> molting</a:t>
            </a:r>
          </a:p>
          <a:p>
            <a:pPr algn="just">
              <a:lnSpc>
                <a:spcPct val="150000"/>
              </a:lnSpc>
            </a:pPr>
            <a:r>
              <a:rPr lang="en-US" dirty="0" smtClean="0"/>
              <a:t> </a:t>
            </a:r>
            <a:r>
              <a:rPr lang="en-US" dirty="0" err="1" smtClean="0"/>
              <a:t>Ecdysones</a:t>
            </a:r>
            <a:r>
              <a:rPr lang="en-US" dirty="0" smtClean="0"/>
              <a:t> are used  as insecticides</a:t>
            </a:r>
          </a:p>
          <a:p>
            <a:pPr algn="just">
              <a:lnSpc>
                <a:spcPct val="150000"/>
              </a:lnSpc>
            </a:pPr>
            <a:r>
              <a:rPr lang="en-US" dirty="0" err="1" smtClean="0"/>
              <a:t>Ecdysones</a:t>
            </a:r>
            <a:r>
              <a:rPr lang="en-US" dirty="0" smtClean="0"/>
              <a:t> induce the formation of protein by stimulating the biosynthesis of messenger ribonucleic acids </a:t>
            </a:r>
            <a:endParaRPr lang="en-US" u="sng" dirty="0" smtClean="0"/>
          </a:p>
          <a:p>
            <a:pPr algn="just">
              <a:lnSpc>
                <a:spcPct val="150000"/>
              </a:lnSpc>
            </a:pP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normAutofit/>
          </a:bodyPr>
          <a:lstStyle/>
          <a:p>
            <a:r>
              <a:rPr lang="en-US" sz="3200" b="1" dirty="0" smtClean="0">
                <a:solidFill>
                  <a:schemeClr val="tx1">
                    <a:lumMod val="75000"/>
                    <a:lumOff val="25000"/>
                  </a:schemeClr>
                </a:solidFill>
              </a:rPr>
              <a:t>Conti…                                        </a:t>
            </a:r>
            <a:endParaRPr lang="en-US" dirty="0"/>
          </a:p>
        </p:txBody>
      </p:sp>
      <p:sp>
        <p:nvSpPr>
          <p:cNvPr id="3" name="Content Placeholder 2"/>
          <p:cNvSpPr>
            <a:spLocks noGrp="1"/>
          </p:cNvSpPr>
          <p:nvPr>
            <p:ph sz="quarter" idx="1"/>
          </p:nvPr>
        </p:nvSpPr>
        <p:spPr>
          <a:xfrm>
            <a:off x="301752" y="838200"/>
            <a:ext cx="8503920" cy="5791200"/>
          </a:xfrm>
        </p:spPr>
        <p:txBody>
          <a:bodyPr>
            <a:noAutofit/>
          </a:bodyPr>
          <a:lstStyle/>
          <a:p>
            <a:pPr algn="just">
              <a:lnSpc>
                <a:spcPct val="150000"/>
              </a:lnSpc>
            </a:pPr>
            <a:r>
              <a:rPr lang="en-US" sz="2200" dirty="0" smtClean="0"/>
              <a:t>investigated by Wieland and got Nobel Prize in chemistry in 1927. </a:t>
            </a:r>
          </a:p>
          <a:p>
            <a:pPr algn="just">
              <a:lnSpc>
                <a:spcPct val="150000"/>
              </a:lnSpc>
            </a:pPr>
            <a:r>
              <a:rPr lang="en-US" sz="2200" dirty="0" smtClean="0"/>
              <a:t> These make up a group of sterols derived compounds </a:t>
            </a:r>
          </a:p>
          <a:p>
            <a:pPr algn="just">
              <a:lnSpc>
                <a:spcPct val="150000"/>
              </a:lnSpc>
            </a:pPr>
            <a:r>
              <a:rPr lang="en-US" sz="2200" dirty="0" smtClean="0"/>
              <a:t>that act as detergent in the intestine to facilitate the digestion of fats and fat soluble molecules such as vitamin A, D, E and K.  </a:t>
            </a:r>
          </a:p>
          <a:p>
            <a:pPr algn="just">
              <a:lnSpc>
                <a:spcPct val="150000"/>
              </a:lnSpc>
            </a:pPr>
            <a:r>
              <a:rPr lang="en-US" sz="2200" dirty="0" smtClean="0"/>
              <a:t>In other vertebrates, the hydroxylation of the side chain does not lead to its removal and the products of the biosynthetic pathway are referred to as “</a:t>
            </a:r>
            <a:r>
              <a:rPr lang="en-US" sz="2200" b="1" dirty="0" smtClean="0"/>
              <a:t>Bile Alcohols</a:t>
            </a:r>
            <a:r>
              <a:rPr lang="en-US" sz="2200" dirty="0" smtClean="0"/>
              <a:t>”. </a:t>
            </a:r>
          </a:p>
          <a:p>
            <a:pPr algn="just">
              <a:lnSpc>
                <a:spcPct val="150000"/>
              </a:lnSpc>
            </a:pPr>
            <a:r>
              <a:rPr lang="en-US" sz="2200" dirty="0" smtClean="0"/>
              <a:t>At the alkaline pH of bile, conjugates are actually present in the form of anions and are referred to as </a:t>
            </a:r>
            <a:r>
              <a:rPr lang="en-US" sz="2200" b="1" dirty="0" smtClean="0"/>
              <a:t>Bile salts.</a:t>
            </a:r>
            <a:endParaRPr lang="en-US" sz="22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xmlns="" val="3582636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chemeClr val="accent1">
                    <a:lumMod val="75000"/>
                  </a:schemeClr>
                </a:solidFill>
              </a:rPr>
              <a:t>Bile Acids</a:t>
            </a:r>
            <a:endParaRPr lang="en-US" b="1" dirty="0">
              <a:solidFill>
                <a:schemeClr val="accent1">
                  <a:lumMod val="75000"/>
                </a:schemeClr>
              </a:solidFill>
            </a:endParaRPr>
          </a:p>
        </p:txBody>
      </p:sp>
      <p:sp>
        <p:nvSpPr>
          <p:cNvPr id="2" name="Content Placeholder 1"/>
          <p:cNvSpPr>
            <a:spLocks noGrp="1"/>
          </p:cNvSpPr>
          <p:nvPr>
            <p:ph sz="quarter" idx="1"/>
          </p:nvPr>
        </p:nvSpPr>
        <p:spPr>
          <a:xfrm>
            <a:off x="457200" y="914400"/>
            <a:ext cx="8229600" cy="5715000"/>
          </a:xfrm>
          <a:noFill/>
          <a:ln>
            <a:noFill/>
          </a:ln>
          <a:effectLst>
            <a:glow>
              <a:schemeClr val="accent1">
                <a:alpha val="40000"/>
              </a:schemeClr>
            </a:glow>
          </a:effectLst>
          <a:scene3d>
            <a:camera prst="orthographicFront">
              <a:rot lat="0" lon="600000" rev="0"/>
            </a:camera>
            <a:lightRig rig="threePt" dir="t"/>
          </a:scene3d>
        </p:spPr>
        <p:txBody>
          <a:bodyPr>
            <a:noAutofit/>
          </a:bodyPr>
          <a:lstStyle/>
          <a:p>
            <a:pPr algn="just">
              <a:lnSpc>
                <a:spcPct val="150000"/>
              </a:lnSpc>
            </a:pPr>
            <a:r>
              <a:rPr lang="en-US" sz="2400" dirty="0" smtClean="0"/>
              <a:t>facilitate the formation of micelles, which promotes digestion and absorption of dietary fat</a:t>
            </a:r>
          </a:p>
          <a:p>
            <a:pPr algn="just">
              <a:lnSpc>
                <a:spcPct val="150000"/>
              </a:lnSpc>
            </a:pPr>
            <a:r>
              <a:rPr lang="en-US" sz="2400" dirty="0" smtClean="0"/>
              <a:t>Two types</a:t>
            </a:r>
          </a:p>
          <a:p>
            <a:pPr algn="just">
              <a:lnSpc>
                <a:spcPct val="150000"/>
              </a:lnSpc>
            </a:pPr>
            <a:r>
              <a:rPr lang="en-US" sz="2400" dirty="0" smtClean="0">
                <a:solidFill>
                  <a:srgbClr val="C00000"/>
                </a:solidFill>
              </a:rPr>
              <a:t>Primary bile acids </a:t>
            </a:r>
            <a:r>
              <a:rPr lang="en-US" sz="2400" dirty="0" smtClean="0"/>
              <a:t>are those synthesized by the liver. </a:t>
            </a:r>
          </a:p>
          <a:p>
            <a:pPr algn="just">
              <a:lnSpc>
                <a:spcPct val="150000"/>
              </a:lnSpc>
            </a:pPr>
            <a:r>
              <a:rPr lang="en-US" sz="2400" dirty="0" smtClean="0">
                <a:solidFill>
                  <a:srgbClr val="92D050"/>
                </a:solidFill>
              </a:rPr>
              <a:t>Secondary bile acids </a:t>
            </a:r>
            <a:r>
              <a:rPr lang="en-US" sz="2400" dirty="0" smtClean="0"/>
              <a:t>result from bacterial actions in the colon .</a:t>
            </a:r>
          </a:p>
          <a:p>
            <a:pPr algn="just">
              <a:lnSpc>
                <a:spcPct val="150000"/>
              </a:lnSpc>
            </a:pPr>
            <a:r>
              <a:rPr lang="en-US" sz="2400" dirty="0" smtClean="0"/>
              <a:t>In humans,  </a:t>
            </a:r>
            <a:r>
              <a:rPr lang="en-US" sz="2400" dirty="0" err="1" smtClean="0"/>
              <a:t>Taurocholic</a:t>
            </a:r>
            <a:r>
              <a:rPr lang="en-US" sz="2400" dirty="0" smtClean="0"/>
              <a:t> acid, </a:t>
            </a:r>
            <a:r>
              <a:rPr lang="en-US" sz="2400" dirty="0" err="1" smtClean="0"/>
              <a:t>Taurochenodeoxycholic</a:t>
            </a:r>
            <a:r>
              <a:rPr lang="en-US" sz="2400" dirty="0" smtClean="0"/>
              <a:t> acid &amp; </a:t>
            </a:r>
            <a:r>
              <a:rPr lang="en-US" sz="2400" dirty="0" err="1" smtClean="0"/>
              <a:t>Glycochenodeoxycholic</a:t>
            </a:r>
            <a:r>
              <a:rPr lang="en-US" sz="2400" dirty="0" smtClean="0"/>
              <a:t>  acid are the major bile acids.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xmlns="" val="1132778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sz="quarter" idx="1"/>
          </p:nvPr>
        </p:nvSpPr>
        <p:spPr>
          <a:xfrm>
            <a:off x="301752" y="990600"/>
            <a:ext cx="8503920" cy="5562600"/>
          </a:xfrm>
        </p:spPr>
        <p:txBody>
          <a:bodyPr>
            <a:noAutofit/>
          </a:bodyPr>
          <a:lstStyle/>
          <a:p>
            <a:pPr lvl="0" algn="just"/>
            <a:r>
              <a:rPr lang="en-US" sz="2000" dirty="0" smtClean="0"/>
              <a:t>obtained from Hepatocyte cells of animals like                                                   Rats    </a:t>
            </a:r>
          </a:p>
          <a:p>
            <a:pPr lvl="0" algn="just"/>
            <a:r>
              <a:rPr lang="en-US" sz="2000" dirty="0" smtClean="0"/>
              <a:t>Pigs</a:t>
            </a:r>
          </a:p>
          <a:p>
            <a:pPr lvl="0" algn="just"/>
            <a:r>
              <a:rPr lang="en-US" sz="2000" dirty="0" smtClean="0"/>
              <a:t>Red sea bream (</a:t>
            </a:r>
            <a:r>
              <a:rPr lang="en-US" sz="2000" i="1" dirty="0" err="1" smtClean="0"/>
              <a:t>pagrosomus</a:t>
            </a:r>
            <a:r>
              <a:rPr lang="en-US" sz="2000" i="1" dirty="0" smtClean="0"/>
              <a:t> major</a:t>
            </a:r>
            <a:r>
              <a:rPr lang="en-US" sz="2000" dirty="0" smtClean="0"/>
              <a:t> )</a:t>
            </a:r>
          </a:p>
          <a:p>
            <a:pPr lvl="0" algn="just"/>
            <a:r>
              <a:rPr lang="en-US" sz="2000" dirty="0" smtClean="0"/>
              <a:t>Ox</a:t>
            </a:r>
          </a:p>
          <a:p>
            <a:pPr lvl="0" algn="just"/>
            <a:r>
              <a:rPr lang="en-US" sz="2000" dirty="0" smtClean="0"/>
              <a:t>Fibrous foods</a:t>
            </a:r>
          </a:p>
          <a:p>
            <a:pPr lvl="0" algn="just"/>
            <a:r>
              <a:rPr lang="en-US" sz="2000" dirty="0" smtClean="0"/>
              <a:t>Rabbit </a:t>
            </a:r>
          </a:p>
          <a:p>
            <a:pPr lvl="0" algn="just"/>
            <a:r>
              <a:rPr lang="en-US" sz="2000" dirty="0" smtClean="0"/>
              <a:t>Goat</a:t>
            </a:r>
          </a:p>
          <a:p>
            <a:pPr lvl="0" algn="just"/>
            <a:r>
              <a:rPr lang="en-US" sz="2000" dirty="0" smtClean="0"/>
              <a:t>Sheep</a:t>
            </a:r>
          </a:p>
          <a:p>
            <a:pPr lvl="0" algn="just"/>
            <a:r>
              <a:rPr lang="en-US" sz="2000" dirty="0" smtClean="0"/>
              <a:t> Dogs     </a:t>
            </a:r>
          </a:p>
          <a:p>
            <a:pPr lvl="0" algn="just"/>
            <a:r>
              <a:rPr lang="en-US" sz="2000" dirty="0" smtClean="0"/>
              <a:t>Hamster</a:t>
            </a:r>
          </a:p>
          <a:p>
            <a:pPr lvl="0" algn="just"/>
            <a:r>
              <a:rPr lang="en-US" sz="2000" dirty="0" smtClean="0"/>
              <a:t>Bile bears  also called battery bears .</a:t>
            </a:r>
          </a:p>
          <a:p>
            <a:pPr lvl="0" algn="just"/>
            <a:r>
              <a:rPr lang="en-US" sz="2000" dirty="0" smtClean="0"/>
              <a:t>Bears kept in captivity to harvest their bile. Bear species most commonly farmed for bile is the Asian black bear (</a:t>
            </a:r>
            <a:r>
              <a:rPr lang="en-US" sz="2000" i="1" dirty="0" err="1" smtClean="0"/>
              <a:t>Ursus</a:t>
            </a:r>
            <a:r>
              <a:rPr lang="en-US" sz="2000" i="1" dirty="0" smtClean="0"/>
              <a:t> </a:t>
            </a:r>
            <a:r>
              <a:rPr lang="en-US" sz="2000" i="1" dirty="0" err="1" smtClean="0"/>
              <a:t>thibetanus</a:t>
            </a:r>
            <a:r>
              <a:rPr lang="en-US" sz="2000" dirty="0" smtClean="0"/>
              <a:t>) Sun bear (</a:t>
            </a:r>
            <a:r>
              <a:rPr lang="en-US" sz="2000" i="1" dirty="0" err="1" smtClean="0"/>
              <a:t>Helarctos</a:t>
            </a:r>
            <a:r>
              <a:rPr lang="en-US" sz="2000" i="1" dirty="0"/>
              <a:t> </a:t>
            </a:r>
            <a:r>
              <a:rPr lang="en-US" sz="2000" i="1" dirty="0" err="1" smtClean="0"/>
              <a:t>malaynus</a:t>
            </a:r>
            <a:r>
              <a:rPr lang="en-US" sz="2000" dirty="0" smtClean="0"/>
              <a:t>) and the Brown bear (</a:t>
            </a:r>
            <a:r>
              <a:rPr lang="en-US" sz="2000" i="1" dirty="0" err="1" smtClean="0"/>
              <a:t>Ursus</a:t>
            </a:r>
            <a:r>
              <a:rPr lang="en-US" sz="2000" i="1" dirty="0" smtClean="0"/>
              <a:t> </a:t>
            </a:r>
            <a:r>
              <a:rPr lang="en-US" sz="2000" i="1" dirty="0" err="1" smtClean="0"/>
              <a:t>arctos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xmlns="" val="3361825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09600"/>
          </a:xfrm>
        </p:spPr>
        <p:txBody>
          <a:bodyPr/>
          <a:lstStyle/>
          <a:p>
            <a:r>
              <a:rPr lang="en-US" dirty="0"/>
              <a:t>Nomenclature Of Bile Acids</a:t>
            </a:r>
          </a:p>
        </p:txBody>
      </p:sp>
      <p:sp>
        <p:nvSpPr>
          <p:cNvPr id="3" name="Content Placeholder 2"/>
          <p:cNvSpPr>
            <a:spLocks noGrp="1"/>
          </p:cNvSpPr>
          <p:nvPr>
            <p:ph sz="quarter" idx="1"/>
          </p:nvPr>
        </p:nvSpPr>
        <p:spPr>
          <a:xfrm>
            <a:off x="301752" y="990600"/>
            <a:ext cx="8503920" cy="5638800"/>
          </a:xfrm>
        </p:spPr>
        <p:txBody>
          <a:bodyPr>
            <a:normAutofit fontScale="92500" lnSpcReduction="10000"/>
          </a:bodyPr>
          <a:lstStyle/>
          <a:p>
            <a:pPr algn="just">
              <a:lnSpc>
                <a:spcPct val="150000"/>
              </a:lnSpc>
            </a:pPr>
            <a:r>
              <a:rPr lang="en-US" altLang="zh-CN" sz="2800" dirty="0">
                <a:ea typeface="宋体" charset="-122"/>
              </a:rPr>
              <a:t>Bile salts constitute a large family of molecules, composed of a steroid structure with four rings.  </a:t>
            </a:r>
            <a:endParaRPr lang="en-US" altLang="zh-CN" sz="2800" dirty="0" smtClean="0">
              <a:ea typeface="宋体" charset="-122"/>
            </a:endParaRPr>
          </a:p>
          <a:p>
            <a:pPr algn="just">
              <a:lnSpc>
                <a:spcPct val="150000"/>
              </a:lnSpc>
            </a:pPr>
            <a:r>
              <a:rPr lang="en-US" altLang="zh-CN" sz="2800" dirty="0" smtClean="0">
                <a:ea typeface="宋体" charset="-122"/>
              </a:rPr>
              <a:t>The </a:t>
            </a:r>
            <a:r>
              <a:rPr lang="en-US" altLang="zh-CN" sz="2800" dirty="0">
                <a:ea typeface="宋体" charset="-122"/>
              </a:rPr>
              <a:t>four rings are labeled from left to right (as commonly drawn) A, B, C, and D, with the D-ring being smaller by one carbon than the other three.  </a:t>
            </a:r>
            <a:endParaRPr lang="en-US" altLang="zh-CN" sz="2800" dirty="0" smtClean="0">
              <a:ea typeface="宋体" charset="-122"/>
            </a:endParaRPr>
          </a:p>
          <a:p>
            <a:pPr algn="just">
              <a:lnSpc>
                <a:spcPct val="150000"/>
              </a:lnSpc>
            </a:pPr>
            <a:r>
              <a:rPr lang="en-US" altLang="zh-CN" sz="2800" dirty="0" smtClean="0">
                <a:ea typeface="宋体" charset="-122"/>
              </a:rPr>
              <a:t>The </a:t>
            </a:r>
            <a:r>
              <a:rPr lang="en-US" altLang="zh-CN" sz="2800" dirty="0">
                <a:ea typeface="宋体" charset="-122"/>
              </a:rPr>
              <a:t>hydroxyl groups can be in either of two positions, up (or out</a:t>
            </a:r>
            <a:r>
              <a:rPr lang="en-US" altLang="zh-CN" sz="2800" dirty="0" smtClean="0">
                <a:ea typeface="宋体" charset="-122"/>
              </a:rPr>
              <a:t>) termed as beta or down termed as alpha</a:t>
            </a:r>
          </a:p>
          <a:p>
            <a:pPr algn="just">
              <a:lnSpc>
                <a:spcPct val="150000"/>
              </a:lnSpc>
            </a:pPr>
            <a:r>
              <a:rPr lang="en-US" altLang="zh-CN" sz="2800" dirty="0" smtClean="0">
                <a:ea typeface="宋体" charset="-122"/>
              </a:rPr>
              <a:t>All </a:t>
            </a:r>
            <a:r>
              <a:rPr lang="en-US" altLang="zh-CN" sz="2800" dirty="0">
                <a:ea typeface="宋体" charset="-122"/>
              </a:rPr>
              <a:t>bile acids have a 3-hydroxyl group, derived from the parent molecule, cholesterol. </a:t>
            </a:r>
            <a:endParaRPr lang="en-US" sz="2800" dirty="0"/>
          </a:p>
          <a:p>
            <a:pPr algn="just"/>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xmlns="" val="4201793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IUPAC </a:t>
            </a:r>
            <a:r>
              <a:rPr lang="en-US" dirty="0" smtClean="0"/>
              <a:t>name</a:t>
            </a:r>
            <a:endParaRPr lang="en-US" dirty="0"/>
          </a:p>
        </p:txBody>
      </p:sp>
      <p:sp>
        <p:nvSpPr>
          <p:cNvPr id="3" name="Content Placeholder 2"/>
          <p:cNvSpPr>
            <a:spLocks noGrp="1"/>
          </p:cNvSpPr>
          <p:nvPr>
            <p:ph sz="quarter" idx="1"/>
          </p:nvPr>
        </p:nvSpPr>
        <p:spPr>
          <a:xfrm>
            <a:off x="301752" y="990600"/>
            <a:ext cx="8503920" cy="5108448"/>
          </a:xfrm>
        </p:spPr>
        <p:txBody>
          <a:bodyPr/>
          <a:lstStyle/>
          <a:p>
            <a:endParaRPr lang="en-US" dirty="0"/>
          </a:p>
        </p:txBody>
      </p:sp>
      <p:pic>
        <p:nvPicPr>
          <p:cNvPr id="4" name="Picture 5" descr="12277156_154703898220045_655425908_n"/>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2629"/>
          <a:stretch/>
        </p:blipFill>
        <p:spPr bwMode="auto">
          <a:xfrm>
            <a:off x="457200" y="1066800"/>
            <a:ext cx="7918998" cy="54864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xmlns="" val="3679846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3330</TotalTime>
  <Words>1869</Words>
  <Application>Microsoft Office PowerPoint</Application>
  <PresentationFormat>On-screen Show (4:3)</PresentationFormat>
  <Paragraphs>286</Paragraphs>
  <Slides>45</Slides>
  <Notes>6</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Civic</vt:lpstr>
      <vt:lpstr>Slide 1</vt:lpstr>
      <vt:lpstr>Slide 2</vt:lpstr>
      <vt:lpstr>Slide 3</vt:lpstr>
      <vt:lpstr>Bile acids </vt:lpstr>
      <vt:lpstr>Conti…                                        </vt:lpstr>
      <vt:lpstr>Bile Acids</vt:lpstr>
      <vt:lpstr>Sources</vt:lpstr>
      <vt:lpstr>Nomenclature Of Bile Acids</vt:lpstr>
      <vt:lpstr>IUPAC name</vt:lpstr>
      <vt:lpstr>Common name </vt:lpstr>
      <vt:lpstr>Slide 11</vt:lpstr>
      <vt:lpstr>Production</vt:lpstr>
      <vt:lpstr>Conti…</vt:lpstr>
      <vt:lpstr>Isolation of bile acids from cattle bile </vt:lpstr>
      <vt:lpstr>Slide 15</vt:lpstr>
      <vt:lpstr>Isolation of bile acids from cattle bile </vt:lpstr>
      <vt:lpstr>Slide 17</vt:lpstr>
      <vt:lpstr>Slide 18</vt:lpstr>
      <vt:lpstr>Function </vt:lpstr>
      <vt:lpstr>Conti…</vt:lpstr>
      <vt:lpstr>Cont…</vt:lpstr>
      <vt:lpstr>  Hormonal actions</vt:lpstr>
      <vt:lpstr>     Gallstones</vt:lpstr>
      <vt:lpstr>Plant sterols</vt:lpstr>
      <vt:lpstr>     Source of Phytosterol</vt:lpstr>
      <vt:lpstr>Slide 26</vt:lpstr>
      <vt:lpstr>Synthesis of phytosterols HMG-CoA</vt:lpstr>
      <vt:lpstr>Uses</vt:lpstr>
      <vt:lpstr>Steroidal sapogenins</vt:lpstr>
      <vt:lpstr>Steroidal sapogenins</vt:lpstr>
      <vt:lpstr>Cont…</vt:lpstr>
      <vt:lpstr>Steroidal Skeleton</vt:lpstr>
      <vt:lpstr>Slide 33</vt:lpstr>
      <vt:lpstr>Steroidal hormone</vt:lpstr>
      <vt:lpstr>Cont…</vt:lpstr>
      <vt:lpstr>Functions  &amp; uses </vt:lpstr>
      <vt:lpstr>Conti …. </vt:lpstr>
      <vt:lpstr>Conti….</vt:lpstr>
      <vt:lpstr>     Withanolides (Ashwagandha) </vt:lpstr>
      <vt:lpstr>Conti…</vt:lpstr>
      <vt:lpstr>Conti….</vt:lpstr>
      <vt:lpstr>Conti…</vt:lpstr>
      <vt:lpstr>Ecdysone</vt:lpstr>
      <vt:lpstr>Conti…</vt:lpstr>
      <vt:lpstr>Conti….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shanImtiaz</dc:creator>
  <cp:lastModifiedBy>A A COMPUTER</cp:lastModifiedBy>
  <cp:revision>280</cp:revision>
  <dcterms:created xsi:type="dcterms:W3CDTF">2006-08-16T00:00:00Z</dcterms:created>
  <dcterms:modified xsi:type="dcterms:W3CDTF">2020-04-01T18:58:07Z</dcterms:modified>
</cp:coreProperties>
</file>